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nnées clés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Données clés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41297804_1296x1457.jpg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15009552_2264x1509.jpg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740519873_3318x2212.jpg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740519873_3318x2212.jpg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519873_3318x2212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eur et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08990">
              <a:lnSpc>
                <a:spcPct val="100000"/>
              </a:lnSpc>
              <a:spcBef>
                <a:spcPts val="0"/>
              </a:spcBef>
              <a:buSzTx/>
              <a:buNone/>
              <a:defRPr spc="-29" sz="294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Auteur et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de diapositiv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3" name="Image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ous-titre de diapositiv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de diapositiv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1" name="Image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ous-titre de diapositiv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1993880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Sous-titre de l’ordre du jour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spc="-42" sz="4224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87530" y="12684760"/>
            <a:ext cx="408941" cy="444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romotion : 2019-202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Promotion : </a:t>
            </a:r>
            <a:r>
              <a:rPr>
                <a:latin typeface="Avenir Next Regular"/>
                <a:ea typeface="Avenir Next Regular"/>
                <a:cs typeface="Avenir Next Regular"/>
                <a:sym typeface="Avenir Next Regular"/>
              </a:rPr>
              <a:t>2019-2020</a:t>
            </a:r>
          </a:p>
        </p:txBody>
      </p:sp>
      <p:sp>
        <p:nvSpPr>
          <p:cNvPr id="152" name="Proposition et implémentation d’une nouvelle solution permettant l'explication des résultats de Réseaux de Neurones Artificiels"/>
          <p:cNvSpPr txBox="1"/>
          <p:nvPr>
            <p:ph type="ctrTitle"/>
          </p:nvPr>
        </p:nvSpPr>
        <p:spPr>
          <a:xfrm>
            <a:off x="1219200" y="4902641"/>
            <a:ext cx="21945600" cy="2677486"/>
          </a:xfrm>
          <a:prstGeom prst="rect">
            <a:avLst/>
          </a:prstGeom>
        </p:spPr>
        <p:txBody>
          <a:bodyPr/>
          <a:lstStyle/>
          <a:p>
            <a:pPr defTabSz="1121663">
              <a:defRPr spc="-58" sz="5888"/>
            </a:pPr>
            <a:r>
              <a:t>Proposition et implémentation d’une nouvelle solution permettant l'explication des résultats de </a:t>
            </a:r>
            <a:r>
              <a:rPr>
                <a:solidFill>
                  <a:schemeClr val="accent1"/>
                </a:solidFill>
              </a:rPr>
              <a:t>R</a:t>
            </a:r>
            <a:r>
              <a:t>éseaux de </a:t>
            </a:r>
            <a:r>
              <a:rPr>
                <a:solidFill>
                  <a:schemeClr val="accent1"/>
                </a:solidFill>
              </a:rPr>
              <a:t>N</a:t>
            </a:r>
            <a:r>
              <a:t>eurones </a:t>
            </a:r>
            <a:r>
              <a:rPr>
                <a:solidFill>
                  <a:schemeClr val="accent1"/>
                </a:solidFill>
              </a:rPr>
              <a:t>A</a:t>
            </a:r>
            <a:r>
              <a:t>rtificiels</a:t>
            </a:r>
          </a:p>
        </p:txBody>
      </p:sp>
      <p:sp>
        <p:nvSpPr>
          <p:cNvPr id="153" name="Réalisé par :…"/>
          <p:cNvSpPr txBox="1"/>
          <p:nvPr>
            <p:ph type="subTitle" sz="quarter" idx="1"/>
          </p:nvPr>
        </p:nvSpPr>
        <p:spPr>
          <a:xfrm>
            <a:off x="1172397" y="8657848"/>
            <a:ext cx="7012500" cy="2250593"/>
          </a:xfrm>
          <a:prstGeom prst="rect">
            <a:avLst/>
          </a:prstGeom>
        </p:spPr>
        <p:txBody>
          <a:bodyPr/>
          <a:lstStyle/>
          <a:p>
            <a:pPr>
              <a:defRPr spc="-34" sz="3400"/>
            </a:pPr>
            <a:r>
              <a:t>Réalisé par :</a:t>
            </a:r>
          </a:p>
          <a:p>
            <a:pPr>
              <a:defRPr spc="-34" sz="3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Mohamed Ameziane TOUIL</a:t>
            </a:r>
          </a:p>
        </p:txBody>
      </p:sp>
      <p:pic>
        <p:nvPicPr>
          <p:cNvPr id="154" name="OP2w6-aKBCKZzyfbQHMsK3AdQxb86VS9UkCFBYUC5R9VcKqUCtlXMBYg_lecyEC9SgJ4v59LgjcTNImto3N6GM4R9FtkIkBd9UVBhZbmMO6PKLye2ffqjOi5ps-hlnPoz1WsFG4.png" descr="OP2w6-aKBCKZzyfbQHMsK3AdQxb86VS9UkCFBYUC5R9VcKqUCtlXMBYg_lecyEC9SgJ4v59LgjcTNImto3N6GM4R9FtkIkBd9UVBhZbmMO6PKLye2ffqjOi5ps-hlnPoz1WsFG4.png"/>
          <p:cNvPicPr>
            <a:picLocks noChangeAspect="1"/>
          </p:cNvPicPr>
          <p:nvPr/>
        </p:nvPicPr>
        <p:blipFill>
          <a:blip r:embed="rId2">
            <a:extLst/>
          </a:blip>
          <a:srcRect l="0" t="0" r="51449" b="0"/>
          <a:stretch>
            <a:fillRect/>
          </a:stretch>
        </p:blipFill>
        <p:spPr>
          <a:xfrm>
            <a:off x="507500" y="471941"/>
            <a:ext cx="3166316" cy="2716955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Ministère de l’Enseignement Supérieur et de la Recherche Scientifique…"/>
          <p:cNvSpPr txBox="1"/>
          <p:nvPr/>
        </p:nvSpPr>
        <p:spPr>
          <a:xfrm>
            <a:off x="6102301" y="1075078"/>
            <a:ext cx="12179399" cy="1510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7400"/>
              </a:lnSpc>
              <a:defRPr sz="33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>
                <a:solidFill>
                  <a:schemeClr val="accent1"/>
                </a:solidFill>
              </a:rPr>
              <a:t>M</a:t>
            </a:r>
            <a:r>
              <a:t>inistère de l’</a:t>
            </a:r>
            <a:r>
              <a:rPr>
                <a:solidFill>
                  <a:schemeClr val="accent1"/>
                </a:solidFill>
              </a:rPr>
              <a:t>E</a:t>
            </a:r>
            <a:r>
              <a:t>nseignement </a:t>
            </a:r>
            <a:r>
              <a:rPr>
                <a:solidFill>
                  <a:schemeClr val="accent1"/>
                </a:solidFill>
              </a:rPr>
              <a:t>S</a:t>
            </a:r>
            <a:r>
              <a:t>upérieur et de la </a:t>
            </a:r>
            <a:r>
              <a:rPr>
                <a:solidFill>
                  <a:schemeClr val="accent1"/>
                </a:solidFill>
              </a:rPr>
              <a:t>R</a:t>
            </a:r>
            <a:r>
              <a:t>echerche </a:t>
            </a:r>
            <a:r>
              <a:rPr>
                <a:solidFill>
                  <a:schemeClr val="accent1"/>
                </a:solidFill>
              </a:rPr>
              <a:t>S</a:t>
            </a:r>
            <a:r>
              <a:t>cientifique</a:t>
            </a:r>
          </a:p>
          <a:p>
            <a:pPr defTabSz="457200">
              <a:lnSpc>
                <a:spcPts val="5600"/>
              </a:lnSpc>
              <a:defRPr sz="2900">
                <a:latin typeface="Arial"/>
                <a:ea typeface="Arial"/>
                <a:cs typeface="Arial"/>
                <a:sym typeface="Arial"/>
              </a:defRPr>
            </a:pPr>
            <a:r>
              <a:rPr>
                <a:solidFill>
                  <a:schemeClr val="accent1"/>
                </a:solidFill>
              </a:rPr>
              <a:t>E</a:t>
            </a:r>
            <a:r>
              <a:t>COLE </a:t>
            </a:r>
            <a:r>
              <a:rPr>
                <a:solidFill>
                  <a:schemeClr val="accent1"/>
                </a:solidFill>
              </a:rPr>
              <a:t>S</a:t>
            </a:r>
            <a:r>
              <a:t>UPERIEURE D’</a:t>
            </a:r>
            <a:r>
              <a:rPr>
                <a:solidFill>
                  <a:schemeClr val="accent1"/>
                </a:solidFill>
              </a:rPr>
              <a:t>I</a:t>
            </a:r>
            <a:r>
              <a:t>NFORMATIQUE (</a:t>
            </a:r>
            <a:r>
              <a:rPr>
                <a:solidFill>
                  <a:schemeClr val="accent1"/>
                </a:solidFill>
                <a:latin typeface="Times Roman"/>
                <a:ea typeface="Times Roman"/>
                <a:cs typeface="Times Roman"/>
                <a:sym typeface="Times Roman"/>
              </a:rPr>
              <a:t>E.S.I ex. INI</a:t>
            </a:r>
            <a:r>
              <a:t>) - Alger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6" name="Soutenance de Projet de Fin d’Études…"/>
          <p:cNvSpPr txBox="1"/>
          <p:nvPr/>
        </p:nvSpPr>
        <p:spPr>
          <a:xfrm>
            <a:off x="7468282" y="3086843"/>
            <a:ext cx="8745402" cy="168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ts val="7200"/>
              </a:lnSpc>
              <a:defRPr sz="31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Soutenance de </a:t>
            </a:r>
            <a:r>
              <a:rPr>
                <a:solidFill>
                  <a:schemeClr val="accent1"/>
                </a:solidFill>
              </a:rPr>
              <a:t>P</a:t>
            </a:r>
            <a:r>
              <a:t>rojet de </a:t>
            </a:r>
            <a:r>
              <a:rPr>
                <a:solidFill>
                  <a:schemeClr val="accent1"/>
                </a:solidFill>
              </a:rPr>
              <a:t>F</a:t>
            </a:r>
            <a:r>
              <a:t>in d’</a:t>
            </a:r>
            <a:r>
              <a:rPr>
                <a:solidFill>
                  <a:schemeClr val="accent1"/>
                </a:solidFill>
              </a:rPr>
              <a:t>É</a:t>
            </a:r>
            <a:r>
              <a:t>tudes</a:t>
            </a:r>
          </a:p>
          <a:p>
            <a:pPr defTabSz="457200">
              <a:lnSpc>
                <a:spcPts val="5200"/>
              </a:lnSpc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Pour l’obtention du diplôme d’ingénieur d’état en informatique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  <a:p>
            <a:pPr defTabSz="457200">
              <a:lnSpc>
                <a:spcPts val="5200"/>
              </a:lnSpc>
              <a:defRPr sz="2500">
                <a:latin typeface="Arial"/>
                <a:ea typeface="Arial"/>
                <a:cs typeface="Arial"/>
                <a:sym typeface="Arial"/>
              </a:defRPr>
            </a:pPr>
            <a:r>
              <a:t>Option :</a:t>
            </a:r>
            <a:r>
              <a:rPr b="1"/>
              <a:t> </a:t>
            </a:r>
            <a:r>
              <a:t>Systèmes Informatiques</a:t>
            </a:r>
            <a:endParaRPr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57" name="Encadré par :…"/>
          <p:cNvSpPr txBox="1"/>
          <p:nvPr/>
        </p:nvSpPr>
        <p:spPr>
          <a:xfrm>
            <a:off x="17329187" y="8657848"/>
            <a:ext cx="5711973" cy="2250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defTabSz="825500">
              <a:lnSpc>
                <a:spcPct val="100000"/>
              </a:lnSpc>
              <a:defRPr spc="-34" sz="3400"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Encadré par :</a:t>
            </a:r>
          </a:p>
          <a:p>
            <a:pPr defTabSz="825500">
              <a:lnSpc>
                <a:spcPct val="100000"/>
              </a:lnSpc>
              <a:defRPr spc="-34" sz="3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Dr MEZIANI Lila</a:t>
            </a:r>
          </a:p>
          <a:p>
            <a:pPr defTabSz="825500">
              <a:lnSpc>
                <a:spcPct val="100000"/>
              </a:lnSpc>
              <a:defRPr spc="-34" sz="34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Dr H. RUDIN Stuart</a:t>
            </a:r>
          </a:p>
        </p:txBody>
      </p:sp>
      <p:pic>
        <p:nvPicPr>
          <p:cNvPr id="158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93152" y="157810"/>
            <a:ext cx="6082157" cy="3345186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Un processeur élémentaire alimenté par des signaux d’entrée provenant d’autres neurones amonts dans le même réseaux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 processeur élémentaire alimenté par des signaux d’entrée provenant d’autres neurones amonts dans le même réseaux.</a:t>
            </a:r>
          </a:p>
          <a:p>
            <a:pPr marL="0" indent="0">
              <a:buSzTx/>
              <a:buNone/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</a:p>
          <a:p>
            <a:pPr marL="0" indent="0">
              <a:buSzTx/>
              <a:buNone/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Un réseau de neurones artificiel :</a:t>
            </a:r>
          </a:p>
          <a:p>
            <a:pPr/>
            <a:r>
              <a:t>Une représentation artificielle du cerveau humain doté d’une capacité d’apprendre, de modéliser et prédire des systèmes de reconnaissance et de décision complexes.</a:t>
            </a:r>
          </a:p>
          <a:p>
            <a:pPr/>
            <a:r>
              <a:t>Ensemble d’algorithmes capables d’apprendre, de modéliser et prédire des systèmes de reconnaissance et de décision complexes.</a:t>
            </a:r>
          </a:p>
        </p:txBody>
      </p:sp>
      <p:sp>
        <p:nvSpPr>
          <p:cNvPr id="2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50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248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49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51" name="Réseaux de Neurones Artificiels"/>
          <p:cNvSpPr txBox="1"/>
          <p:nvPr>
            <p:ph type="title"/>
          </p:nvPr>
        </p:nvSpPr>
        <p:spPr>
          <a:xfrm>
            <a:off x="-6175564" y="512613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pc="-52" sz="5200">
                <a:solidFill>
                  <a:srgbClr val="FFFFFF"/>
                </a:solidFill>
              </a:defRPr>
            </a:lvl1pPr>
          </a:lstStyle>
          <a:p>
            <a:pPr/>
            <a:r>
              <a:t>Réseaux de Neurones Artificiels</a:t>
            </a:r>
          </a:p>
        </p:txBody>
      </p:sp>
      <p:sp>
        <p:nvSpPr>
          <p:cNvPr id="252" name="Neurone Formel"/>
          <p:cNvSpPr txBox="1"/>
          <p:nvPr/>
        </p:nvSpPr>
        <p:spPr>
          <a:xfrm>
            <a:off x="6039837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Neurone Formel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123;p20" descr="Google Shape;123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1117" y="4223242"/>
            <a:ext cx="10461156" cy="52695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25;p20"/>
          <p:cNvSpPr txBox="1"/>
          <p:nvPr/>
        </p:nvSpPr>
        <p:spPr>
          <a:xfrm>
            <a:off x="14738887" y="4030099"/>
            <a:ext cx="1078801" cy="7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Poids</a:t>
            </a:r>
          </a:p>
        </p:txBody>
      </p:sp>
      <p:sp>
        <p:nvSpPr>
          <p:cNvPr id="256" name="Google Shape;127;p20"/>
          <p:cNvSpPr txBox="1"/>
          <p:nvPr/>
        </p:nvSpPr>
        <p:spPr>
          <a:xfrm>
            <a:off x="17559828" y="4030099"/>
            <a:ext cx="1242002" cy="7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Seuil</a:t>
            </a:r>
          </a:p>
        </p:txBody>
      </p:sp>
      <p:sp>
        <p:nvSpPr>
          <p:cNvPr id="257" name="Google Shape;128;p20"/>
          <p:cNvSpPr txBox="1"/>
          <p:nvPr/>
        </p:nvSpPr>
        <p:spPr>
          <a:xfrm>
            <a:off x="19434867" y="5301615"/>
            <a:ext cx="2135662" cy="124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pPr>
            <a:r>
              <a:t>Fonction </a:t>
            </a:r>
          </a:p>
          <a:p>
            <a:pPr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pPr>
            <a:r>
              <a:t>d’activation</a:t>
            </a:r>
          </a:p>
        </p:txBody>
      </p:sp>
      <p:sp>
        <p:nvSpPr>
          <p:cNvPr id="258" name="Google Shape;129;p20"/>
          <p:cNvSpPr txBox="1"/>
          <p:nvPr/>
        </p:nvSpPr>
        <p:spPr>
          <a:xfrm>
            <a:off x="22745059" y="6501653"/>
            <a:ext cx="1242001" cy="7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Sortie</a:t>
            </a:r>
          </a:p>
        </p:txBody>
      </p:sp>
      <p:sp>
        <p:nvSpPr>
          <p:cNvPr id="259" name="Google Shape;126;p20"/>
          <p:cNvSpPr txBox="1"/>
          <p:nvPr/>
        </p:nvSpPr>
        <p:spPr>
          <a:xfrm>
            <a:off x="17011212" y="8084432"/>
            <a:ext cx="2339234" cy="7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Agrégateur</a:t>
            </a:r>
          </a:p>
        </p:txBody>
      </p:sp>
      <p:sp>
        <p:nvSpPr>
          <p:cNvPr id="260" name="Google Shape;124;p20"/>
          <p:cNvSpPr txBox="1"/>
          <p:nvPr/>
        </p:nvSpPr>
        <p:spPr>
          <a:xfrm>
            <a:off x="13354746" y="9078201"/>
            <a:ext cx="1418692" cy="712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l" defTabSz="914400">
              <a:lnSpc>
                <a:spcPct val="100000"/>
              </a:lnSpc>
              <a:defRPr sz="28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Entrées</a:t>
            </a:r>
          </a:p>
        </p:txBody>
      </p:sp>
      <p:sp>
        <p:nvSpPr>
          <p:cNvPr id="261" name="Poids : modifier l’importance des entrées.…"/>
          <p:cNvSpPr txBox="1"/>
          <p:nvPr/>
        </p:nvSpPr>
        <p:spPr>
          <a:xfrm>
            <a:off x="433677" y="4626152"/>
            <a:ext cx="12797905" cy="44636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09575" indent="-409575" algn="l" defTabSz="914400">
              <a:lnSpc>
                <a:spcPct val="115000"/>
              </a:lnSpc>
              <a:spcBef>
                <a:spcPts val="1600"/>
              </a:spcBef>
              <a:buSzPct val="150000"/>
              <a:buChar char="•"/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Poids :</a:t>
            </a:r>
            <a:r>
              <a:t> modifier l’importance des entrées.</a:t>
            </a:r>
          </a:p>
          <a:p>
            <a:pPr marL="409575" indent="-409575" algn="l" defTabSz="914400">
              <a:lnSpc>
                <a:spcPct val="115000"/>
              </a:lnSpc>
              <a:spcBef>
                <a:spcPts val="1600"/>
              </a:spcBef>
              <a:buSzPct val="150000"/>
              <a:buChar char="•"/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Agrégateur :</a:t>
            </a:r>
            <a:r>
              <a:t> calcule la sortie en fonction des entrées.</a:t>
            </a:r>
          </a:p>
          <a:p>
            <a:pPr marL="409575" indent="-409575" algn="l" defTabSz="914400">
              <a:lnSpc>
                <a:spcPct val="115000"/>
              </a:lnSpc>
              <a:spcBef>
                <a:spcPts val="1600"/>
              </a:spcBef>
              <a:buSzPct val="150000"/>
              <a:buChar char="•"/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Seuil : </a:t>
            </a:r>
            <a:r>
              <a:t>détermine quand le neurone produit une sortie.</a:t>
            </a:r>
          </a:p>
          <a:p>
            <a:pPr marL="409575" indent="-409575" algn="l" defTabSz="914400">
              <a:lnSpc>
                <a:spcPct val="115000"/>
              </a:lnSpc>
              <a:spcBef>
                <a:spcPts val="1600"/>
              </a:spcBef>
              <a:buSzPct val="150000"/>
              <a:buChar char="•"/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Fonction d’activation : </a:t>
            </a:r>
            <a:r>
              <a:t>elle associe à la valeur d’agrégation</a:t>
            </a:r>
          </a:p>
          <a:p>
            <a:pPr lvl="1" algn="l" defTabSz="914400">
              <a:lnSpc>
                <a:spcPct val="115000"/>
              </a:lnSpc>
              <a:spcBef>
                <a:spcPts val="1600"/>
              </a:spcBef>
              <a:defRPr sz="3300"/>
            </a:pPr>
            <a:r>
              <a:t>une autre valeur appartenant à une plage raisonnable de valeurs.</a:t>
            </a:r>
          </a:p>
        </p:txBody>
      </p:sp>
      <p:sp>
        <p:nvSpPr>
          <p:cNvPr id="262" name="Google Shape;130;p20"/>
          <p:cNvSpPr txBox="1"/>
          <p:nvPr/>
        </p:nvSpPr>
        <p:spPr>
          <a:xfrm>
            <a:off x="4783405" y="9833432"/>
            <a:ext cx="15853828" cy="75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372340" indent="-372340" algn="l" defTabSz="914400">
              <a:lnSpc>
                <a:spcPct val="100000"/>
              </a:lnSpc>
              <a:buSzPct val="45000"/>
              <a:buBlip>
                <a:blip r:embed="rId3"/>
              </a:buBlip>
              <a:defRPr sz="3000">
                <a:solidFill>
                  <a:srgbClr val="980000"/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rPr>
              <a:t>But : </a:t>
            </a:r>
            <a:r>
              <a:rPr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rPr>
              <a:t>Trouver les poids et le modèle qui transforment les entrées en une seule sortie.</a:t>
            </a:r>
          </a:p>
        </p:txBody>
      </p:sp>
      <p:sp>
        <p:nvSpPr>
          <p:cNvPr id="26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Réseaux de Neurones Artificiels"/>
          <p:cNvSpPr txBox="1"/>
          <p:nvPr>
            <p:ph type="title"/>
          </p:nvPr>
        </p:nvSpPr>
        <p:spPr>
          <a:xfrm>
            <a:off x="-6175564" y="512613"/>
            <a:ext cx="21945601" cy="1727201"/>
          </a:xfrm>
          <a:prstGeom prst="rect">
            <a:avLst/>
          </a:prstGeom>
        </p:spPr>
        <p:txBody>
          <a:bodyPr/>
          <a:lstStyle/>
          <a:p>
            <a:pPr/>
            <a:r>
              <a:t>Réseaux de Neurones Artificiels</a:t>
            </a:r>
          </a:p>
        </p:txBody>
      </p:sp>
      <p:grpSp>
        <p:nvGrpSpPr>
          <p:cNvPr id="267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265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66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68" name="Neurone Formel"/>
          <p:cNvSpPr txBox="1"/>
          <p:nvPr/>
        </p:nvSpPr>
        <p:spPr>
          <a:xfrm>
            <a:off x="6039837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Neurone Formel</a:t>
            </a:r>
          </a:p>
        </p:txBody>
      </p:sp>
      <p:sp>
        <p:nvSpPr>
          <p:cNvPr id="269" name="Réseaux de Neurones Artificiels"/>
          <p:cNvSpPr txBox="1"/>
          <p:nvPr/>
        </p:nvSpPr>
        <p:spPr>
          <a:xfrm>
            <a:off x="-6175564" y="512613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52" sz="52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Réseaux de Neurones Artificiels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NA pour : Reconnaissance, et Classification d’images,  Détection d’objets.…"/>
          <p:cNvSpPr txBox="1"/>
          <p:nvPr>
            <p:ph type="body" sz="half" idx="1"/>
          </p:nvPr>
        </p:nvSpPr>
        <p:spPr>
          <a:xfrm>
            <a:off x="1219200" y="4013200"/>
            <a:ext cx="21948577" cy="5061212"/>
          </a:xfrm>
          <a:prstGeom prst="rect">
            <a:avLst/>
          </a:prstGeom>
        </p:spPr>
        <p:txBody>
          <a:bodyPr/>
          <a:lstStyle/>
          <a:p>
            <a:pPr/>
            <a:r>
              <a:t>RNA pour : Reconnaissance, et Classification d’images,  Détection d’objets.</a:t>
            </a:r>
          </a:p>
          <a:p>
            <a:pPr/>
            <a:r>
              <a:t>Construction d’une carte de caractéristiques.</a:t>
            </a:r>
          </a:p>
          <a:p>
            <a:pPr/>
            <a:r>
              <a:t>Opérations de filtrages.</a:t>
            </a:r>
          </a:p>
          <a:p>
            <a:pPr/>
            <a:r>
              <a:t>Contours, Coins, floue, couleurs …</a:t>
            </a:r>
          </a:p>
        </p:txBody>
      </p:sp>
      <p:sp>
        <p:nvSpPr>
          <p:cNvPr id="27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75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273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74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76" name="Réseaux de Neurones Artificiels"/>
          <p:cNvSpPr txBox="1"/>
          <p:nvPr/>
        </p:nvSpPr>
        <p:spPr>
          <a:xfrm>
            <a:off x="-6175564" y="512613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52" sz="52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Réseaux de Neurones Artificiels</a:t>
            </a:r>
          </a:p>
        </p:txBody>
      </p:sp>
      <p:sp>
        <p:nvSpPr>
          <p:cNvPr id="277" name="Réseaux de Neurones Convolutifs (CNN)"/>
          <p:cNvSpPr txBox="1"/>
          <p:nvPr/>
        </p:nvSpPr>
        <p:spPr>
          <a:xfrm>
            <a:off x="5946232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Réseaux de Neurones Convolutifs (CNN)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Cnn_steps.jpg" descr="Cnn_ste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1852" y="3500395"/>
            <a:ext cx="16260296" cy="5757322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Couche de Convolution : Repérer les caractéristiques.…"/>
          <p:cNvSpPr txBox="1"/>
          <p:nvPr/>
        </p:nvSpPr>
        <p:spPr>
          <a:xfrm>
            <a:off x="469118" y="10256212"/>
            <a:ext cx="23445763" cy="1755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570345" indent="-570345" algn="l">
              <a:buClr>
                <a:srgbClr val="000000"/>
              </a:buClr>
              <a:buSzPct val="100000"/>
              <a:buAutoNum type="arabicPeriod" startAt="1"/>
              <a:defRPr sz="30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Couche de Convolution :</a:t>
            </a:r>
            <a:r>
              <a:t> Repérer les caractéristiques. </a:t>
            </a:r>
          </a:p>
          <a:p>
            <a:pPr marL="570345" indent="-570345" algn="l" defTabSz="457200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defRPr sz="30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Couches de pooling :</a:t>
            </a:r>
            <a:r>
              <a:t> Préserver les caractéristiques les plus importantes.</a:t>
            </a:r>
          </a:p>
          <a:p>
            <a:pPr marL="570345" indent="-570345" algn="l" defTabSz="457200">
              <a:lnSpc>
                <a:spcPct val="100000"/>
              </a:lnSpc>
              <a:buClr>
                <a:srgbClr val="000000"/>
              </a:buClr>
              <a:buSzPct val="100000"/>
              <a:buAutoNum type="arabicPeriod" startAt="1"/>
              <a:defRPr sz="30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Couches entièrement connectées : </a:t>
            </a:r>
            <a:r>
              <a:t>Classer l’image à base de ces caractéristiques.</a:t>
            </a:r>
          </a:p>
        </p:txBody>
      </p:sp>
      <p:sp>
        <p:nvSpPr>
          <p:cNvPr id="28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4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282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83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85" name="Réseaux de Neurones Artificiels"/>
          <p:cNvSpPr txBox="1"/>
          <p:nvPr/>
        </p:nvSpPr>
        <p:spPr>
          <a:xfrm>
            <a:off x="-6175564" y="512613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52" sz="52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Réseaux de Neurones Artificiels</a:t>
            </a:r>
          </a:p>
        </p:txBody>
      </p:sp>
      <p:sp>
        <p:nvSpPr>
          <p:cNvPr id="286" name="Réseaux de Neurones Convolutifs (CNN)"/>
          <p:cNvSpPr txBox="1"/>
          <p:nvPr/>
        </p:nvSpPr>
        <p:spPr>
          <a:xfrm>
            <a:off x="5946232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Réseaux de Neurones Convolutifs (CNN)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Une méthode d'apprentissage automatiqu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Une méthode d'apprentissage automatique.</a:t>
            </a:r>
          </a:p>
          <a:p>
            <a:pPr/>
            <a:r>
              <a:t>Utilisation des modèles déjà entraînés sur un problème pour résoudre un autre problème plus ou moins similaire.</a:t>
            </a:r>
          </a:p>
          <a:p>
            <a:pPr/>
            <a:r>
              <a:t>Utilisé dans les RNA, extraction des connaissances acquises dans un certain niveau (couche) et les transférer comme entrée d’un autre réseau.</a:t>
            </a:r>
          </a:p>
          <a:p>
            <a:pPr/>
            <a:r>
              <a:t>Nécessite moins de données, Préserve les ressources, et Réduit le temps.</a:t>
            </a:r>
          </a:p>
          <a:p>
            <a:pPr/>
            <a:r>
              <a:t>De plus en plus utilisé dans les CNNs.</a:t>
            </a:r>
          </a:p>
        </p:txBody>
      </p:sp>
      <p:sp>
        <p:nvSpPr>
          <p:cNvPr id="28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29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9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93" name="Réseaux de Neurones Artificiels"/>
          <p:cNvSpPr txBox="1"/>
          <p:nvPr/>
        </p:nvSpPr>
        <p:spPr>
          <a:xfrm>
            <a:off x="-6175564" y="512613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52" sz="52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Réseaux de Neurones Artificiels</a:t>
            </a:r>
          </a:p>
        </p:txBody>
      </p:sp>
      <p:sp>
        <p:nvSpPr>
          <p:cNvPr id="294" name="Apprentissage Par Transfert"/>
          <p:cNvSpPr txBox="1"/>
          <p:nvPr/>
        </p:nvSpPr>
        <p:spPr>
          <a:xfrm>
            <a:off x="6086639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Apprentissage Par Transfert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Dataset 1"/>
          <p:cNvSpPr/>
          <p:nvPr/>
        </p:nvSpPr>
        <p:spPr>
          <a:xfrm>
            <a:off x="7192210" y="3808789"/>
            <a:ext cx="2831593" cy="2831593"/>
          </a:xfrm>
          <a:prstGeom prst="ellipse">
            <a:avLst/>
          </a:prstGeom>
          <a:solidFill>
            <a:schemeClr val="accent1">
              <a:satOff val="2969"/>
              <a:lumOff val="-11469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Dataset 1</a:t>
            </a:r>
          </a:p>
        </p:txBody>
      </p:sp>
      <p:sp>
        <p:nvSpPr>
          <p:cNvPr id="297" name="Dataset 2"/>
          <p:cNvSpPr/>
          <p:nvPr/>
        </p:nvSpPr>
        <p:spPr>
          <a:xfrm>
            <a:off x="7774230" y="10695839"/>
            <a:ext cx="1961181" cy="1961180"/>
          </a:xfrm>
          <a:prstGeom prst="ellipse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Dataset 2</a:t>
            </a:r>
          </a:p>
        </p:txBody>
      </p:sp>
      <p:sp>
        <p:nvSpPr>
          <p:cNvPr id="298" name="Problème d’apprentissage…"/>
          <p:cNvSpPr/>
          <p:nvPr/>
        </p:nvSpPr>
        <p:spPr>
          <a:xfrm>
            <a:off x="14354120" y="3760181"/>
            <a:ext cx="3118460" cy="2831593"/>
          </a:xfrm>
          <a:prstGeom prst="rect">
            <a:avLst/>
          </a:prstGeom>
          <a:solidFill>
            <a:schemeClr val="accent3">
              <a:hueOff val="945267"/>
              <a:satOff val="49643"/>
              <a:lumOff val="-1925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Problème d’apprentissage</a:t>
            </a:r>
          </a:p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1</a:t>
            </a:r>
          </a:p>
        </p:txBody>
      </p:sp>
      <p:sp>
        <p:nvSpPr>
          <p:cNvPr id="299" name="Problème d’apprentissage 2"/>
          <p:cNvSpPr/>
          <p:nvPr/>
        </p:nvSpPr>
        <p:spPr>
          <a:xfrm>
            <a:off x="15046506" y="10695839"/>
            <a:ext cx="1961180" cy="1961180"/>
          </a:xfrm>
          <a:prstGeom prst="rect">
            <a:avLst/>
          </a:prstGeom>
          <a:solidFill>
            <a:schemeClr val="accent3">
              <a:hueOff val="571091"/>
              <a:satOff val="15926"/>
              <a:lumOff val="2231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20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Problème d’apprentissage 2</a:t>
            </a:r>
          </a:p>
        </p:txBody>
      </p:sp>
      <p:sp>
        <p:nvSpPr>
          <p:cNvPr id="300" name="Connaissances"/>
          <p:cNvSpPr/>
          <p:nvPr/>
        </p:nvSpPr>
        <p:spPr>
          <a:xfrm>
            <a:off x="14885813" y="7959037"/>
            <a:ext cx="2282565" cy="1369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b="1" sz="18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Connaissances</a:t>
            </a:r>
          </a:p>
        </p:txBody>
      </p:sp>
      <p:sp>
        <p:nvSpPr>
          <p:cNvPr id="301" name="Arrow"/>
          <p:cNvSpPr/>
          <p:nvPr/>
        </p:nvSpPr>
        <p:spPr>
          <a:xfrm>
            <a:off x="11030450" y="4387588"/>
            <a:ext cx="2721015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02" name="Arrow"/>
          <p:cNvSpPr/>
          <p:nvPr/>
        </p:nvSpPr>
        <p:spPr>
          <a:xfrm>
            <a:off x="11194494" y="11218750"/>
            <a:ext cx="2282564" cy="915358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03" name="Arrow"/>
          <p:cNvSpPr/>
          <p:nvPr/>
        </p:nvSpPr>
        <p:spPr>
          <a:xfrm rot="5400000">
            <a:off x="15474647" y="6924248"/>
            <a:ext cx="1104899" cy="702315"/>
          </a:xfrm>
          <a:prstGeom prst="rightArrow">
            <a:avLst>
              <a:gd name="adj1" fmla="val 32000"/>
              <a:gd name="adj2" fmla="val 115732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04" name="Arrow"/>
          <p:cNvSpPr/>
          <p:nvPr/>
        </p:nvSpPr>
        <p:spPr>
          <a:xfrm rot="5400000">
            <a:off x="15474647" y="9661050"/>
            <a:ext cx="1104899" cy="702315"/>
          </a:xfrm>
          <a:prstGeom prst="rightArrow">
            <a:avLst>
              <a:gd name="adj1" fmla="val 32000"/>
              <a:gd name="adj2" fmla="val 115732"/>
            </a:avLst>
          </a:prstGeom>
          <a:solidFill>
            <a:srgbClr val="D5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pic>
        <p:nvPicPr>
          <p:cNvPr id="305" name="Imagenet.jpg" descr="Imagene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2916" y="3838720"/>
            <a:ext cx="2676640" cy="114713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14 millions d’images"/>
          <p:cNvSpPr txBox="1"/>
          <p:nvPr/>
        </p:nvSpPr>
        <p:spPr>
          <a:xfrm>
            <a:off x="3835440" y="5194537"/>
            <a:ext cx="283159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14 millions d’images</a:t>
            </a:r>
          </a:p>
        </p:txBody>
      </p:sp>
      <p:sp>
        <p:nvSpPr>
          <p:cNvPr id="307" name="21 mile classes"/>
          <p:cNvSpPr txBox="1"/>
          <p:nvPr/>
        </p:nvSpPr>
        <p:spPr>
          <a:xfrm>
            <a:off x="18512801" y="4516628"/>
            <a:ext cx="2035760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21 mile classes</a:t>
            </a:r>
          </a:p>
        </p:txBody>
      </p:sp>
      <p:pic>
        <p:nvPicPr>
          <p:cNvPr id="308" name="cifar10.png" descr="cifar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2973" y="9963582"/>
            <a:ext cx="1836526" cy="1836525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50 mile images"/>
          <p:cNvSpPr txBox="1"/>
          <p:nvPr/>
        </p:nvSpPr>
        <p:spPr>
          <a:xfrm>
            <a:off x="4188398" y="11981595"/>
            <a:ext cx="2125676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50 mile images</a:t>
            </a:r>
          </a:p>
        </p:txBody>
      </p:sp>
      <p:sp>
        <p:nvSpPr>
          <p:cNvPr id="310" name="10 classes"/>
          <p:cNvSpPr txBox="1"/>
          <p:nvPr/>
        </p:nvSpPr>
        <p:spPr>
          <a:xfrm>
            <a:off x="18879495" y="11398553"/>
            <a:ext cx="1431037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10 classes</a:t>
            </a:r>
          </a:p>
        </p:txBody>
      </p:sp>
      <p:sp>
        <p:nvSpPr>
          <p:cNvPr id="311" name="VGG16"/>
          <p:cNvSpPr txBox="1"/>
          <p:nvPr/>
        </p:nvSpPr>
        <p:spPr>
          <a:xfrm>
            <a:off x="11858777" y="6451406"/>
            <a:ext cx="106436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VGG16</a:t>
            </a:r>
          </a:p>
        </p:txBody>
      </p:sp>
      <p:sp>
        <p:nvSpPr>
          <p:cNvPr id="312" name="MLP"/>
          <p:cNvSpPr txBox="1"/>
          <p:nvPr/>
        </p:nvSpPr>
        <p:spPr>
          <a:xfrm>
            <a:off x="11956147" y="12006488"/>
            <a:ext cx="759258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MLP</a:t>
            </a:r>
          </a:p>
        </p:txBody>
      </p:sp>
      <p:sp>
        <p:nvSpPr>
          <p:cNvPr id="313" name="Extraction de caractéristiques"/>
          <p:cNvSpPr txBox="1"/>
          <p:nvPr/>
        </p:nvSpPr>
        <p:spPr>
          <a:xfrm>
            <a:off x="17470252" y="8365930"/>
            <a:ext cx="4249523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Extraction de caractéristiques</a:t>
            </a:r>
          </a:p>
        </p:txBody>
      </p:sp>
      <p:sp>
        <p:nvSpPr>
          <p:cNvPr id="3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17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15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16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18" name="Réseaux de Neurones Artificiels"/>
          <p:cNvSpPr txBox="1"/>
          <p:nvPr/>
        </p:nvSpPr>
        <p:spPr>
          <a:xfrm>
            <a:off x="-6175564" y="512613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52" sz="52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Réseaux de Neurones Artificiels</a:t>
            </a:r>
          </a:p>
        </p:txBody>
      </p:sp>
      <p:sp>
        <p:nvSpPr>
          <p:cNvPr id="319" name="Apprentissage Par Transfert"/>
          <p:cNvSpPr txBox="1"/>
          <p:nvPr/>
        </p:nvSpPr>
        <p:spPr>
          <a:xfrm>
            <a:off x="6086639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Apprentissage Par Transfert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Algorithme de classific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Algorithme de classification.</a:t>
            </a:r>
          </a:p>
          <a:p>
            <a:pPr>
              <a:defRPr sz="3600"/>
            </a:pPr>
            <a:r>
              <a:t>Classe une nouvelle données en fonction de la distance la plus proche des données d’entraînement.</a:t>
            </a:r>
          </a:p>
          <a:p>
            <a:pPr>
              <a:defRPr sz="3600"/>
            </a:pPr>
            <a:r>
              <a:t>Appelé « Lazzy learner », phase d’apprentissage consiste en mémorisation du dataset.</a:t>
            </a:r>
          </a:p>
        </p:txBody>
      </p:sp>
      <p:pic>
        <p:nvPicPr>
          <p:cNvPr id="322" name="k_plusprochesvoisins2.jpg" descr="k_plusprochesvoisins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8492" y="7420456"/>
            <a:ext cx="12087016" cy="5604594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26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24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25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27" name="Classification"/>
          <p:cNvSpPr txBox="1"/>
          <p:nvPr>
            <p:ph type="title"/>
          </p:nvPr>
        </p:nvSpPr>
        <p:spPr>
          <a:xfrm>
            <a:off x="-6503181" y="98892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Classification</a:t>
            </a:r>
          </a:p>
        </p:txBody>
      </p:sp>
      <p:sp>
        <p:nvSpPr>
          <p:cNvPr id="328" name="Algorithme des k-plus proches voisins"/>
          <p:cNvSpPr txBox="1"/>
          <p:nvPr/>
        </p:nvSpPr>
        <p:spPr>
          <a:xfrm>
            <a:off x="5969632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Algorithme des k-plus proches voisins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lation E/S représentée par une fonction mathématique standard…"/>
          <p:cNvSpPr txBox="1"/>
          <p:nvPr>
            <p:ph type="body" sz="quarter" idx="1"/>
          </p:nvPr>
        </p:nvSpPr>
        <p:spPr>
          <a:xfrm>
            <a:off x="1219200" y="4013200"/>
            <a:ext cx="10108921" cy="3479974"/>
          </a:xfrm>
          <a:prstGeom prst="rect">
            <a:avLst/>
          </a:prstGeom>
        </p:spPr>
        <p:txBody>
          <a:bodyPr/>
          <a:lstStyle/>
          <a:p>
            <a:pPr marL="540638" indent="-540638" defTabSz="2413955">
              <a:spcBef>
                <a:spcPts val="2300"/>
              </a:spcBef>
              <a:defRPr sz="4356"/>
            </a:pPr>
            <a:r>
              <a:t>Relation E/S représentée par une fonction mathématique standard </a:t>
            </a:r>
          </a:p>
          <a:p>
            <a:pPr marL="540638" indent="-540638" defTabSz="2413955">
              <a:spcBef>
                <a:spcPts val="2300"/>
              </a:spcBef>
              <a:defRPr sz="4356"/>
            </a:pPr>
            <a:r>
              <a:t>Régression linéaire : fonction connue, a ? b ?</a:t>
            </a:r>
          </a:p>
        </p:txBody>
      </p:sp>
      <p:pic>
        <p:nvPicPr>
          <p:cNvPr id="331" name="Google Shape;178;p24" descr="Google Shape;178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9508" y="3324785"/>
            <a:ext cx="9533950" cy="774289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Relation E/S représentée par un approximateur ( pas de fonction mathématique standard ).…"/>
          <p:cNvSpPr txBox="1"/>
          <p:nvPr/>
        </p:nvSpPr>
        <p:spPr>
          <a:xfrm>
            <a:off x="1172397" y="8125305"/>
            <a:ext cx="10548746" cy="3479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540638" indent="-540638" algn="l" defTabSz="2413955">
              <a:spcBef>
                <a:spcPts val="2300"/>
              </a:spcBef>
              <a:buSzPct val="150000"/>
              <a:buChar char="•"/>
              <a:defRPr sz="4356"/>
            </a:pPr>
            <a:r>
              <a:t>Relation E/S représentée par un approximateur ( pas de fonction mathématique standard ).</a:t>
            </a:r>
          </a:p>
          <a:p>
            <a:pPr marL="540638" indent="-540638" algn="l" defTabSz="2413955">
              <a:spcBef>
                <a:spcPts val="2300"/>
              </a:spcBef>
              <a:buSzPct val="150000"/>
              <a:buChar char="•"/>
              <a:defRPr sz="4356"/>
            </a:pPr>
            <a:r>
              <a:t>Comportement inconnu, d'où </a:t>
            </a: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rPr>
              <a:t>SBN</a:t>
            </a:r>
            <a:r>
              <a:t>.</a:t>
            </a:r>
          </a:p>
        </p:txBody>
      </p:sp>
      <p:sp>
        <p:nvSpPr>
          <p:cNvPr id="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36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34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35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37" name="Systèmes à Boites Noires"/>
          <p:cNvSpPr txBox="1"/>
          <p:nvPr>
            <p:ph type="title"/>
          </p:nvPr>
        </p:nvSpPr>
        <p:spPr>
          <a:xfrm>
            <a:off x="-6128762" y="42512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pc="-64" sz="6400">
                <a:solidFill>
                  <a:srgbClr val="FFFFFF"/>
                </a:solidFill>
              </a:defRPr>
            </a:lvl1pPr>
          </a:lstStyle>
          <a:p>
            <a:pPr/>
            <a:r>
              <a:t>Systèmes à Boites Noires</a:t>
            </a:r>
          </a:p>
        </p:txBody>
      </p:sp>
      <p:sp>
        <p:nvSpPr>
          <p:cNvPr id="338" name="Modèle Paramétrique vs Modèle Non-Paramétrique"/>
          <p:cNvSpPr txBox="1"/>
          <p:nvPr/>
        </p:nvSpPr>
        <p:spPr>
          <a:xfrm>
            <a:off x="6227046" y="836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Modèle Paramétrique vs Modèle Non-Paramétrique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Méthodes pour Expliquer les SBN"/>
          <p:cNvSpPr txBox="1"/>
          <p:nvPr/>
        </p:nvSpPr>
        <p:spPr>
          <a:xfrm>
            <a:off x="2384706" y="4674578"/>
            <a:ext cx="6468365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46100" indent="-546100" algn="l" defTabSz="2438338">
              <a:spcBef>
                <a:spcPts val="2400"/>
              </a:spcBef>
              <a:buSzPct val="150000"/>
              <a:buChar char="•"/>
              <a:defRPr sz="3000"/>
            </a:lvl1pPr>
          </a:lstStyle>
          <a:p>
            <a:pPr/>
            <a:r>
              <a:t>Méthodes pour Expliquer les SBN</a:t>
            </a:r>
          </a:p>
        </p:txBody>
      </p:sp>
      <p:sp>
        <p:nvSpPr>
          <p:cNvPr id="341" name="Méthodes pour Inspecter des SBN"/>
          <p:cNvSpPr txBox="1"/>
          <p:nvPr/>
        </p:nvSpPr>
        <p:spPr>
          <a:xfrm>
            <a:off x="2329080" y="9117023"/>
            <a:ext cx="6551804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46100" indent="-546100" algn="l" defTabSz="2438338">
              <a:spcBef>
                <a:spcPts val="2400"/>
              </a:spcBef>
              <a:buSzPct val="150000"/>
              <a:buChar char="•"/>
              <a:defRPr sz="3000"/>
            </a:lvl1pPr>
          </a:lstStyle>
          <a:p>
            <a:pPr/>
            <a:r>
              <a:t>Méthodes pour Inspecter des SBN</a:t>
            </a:r>
          </a:p>
        </p:txBody>
      </p:sp>
      <p:sp>
        <p:nvSpPr>
          <p:cNvPr id="342" name="Méthodes pour Expliquer les résultats des SBN"/>
          <p:cNvSpPr txBox="1"/>
          <p:nvPr/>
        </p:nvSpPr>
        <p:spPr>
          <a:xfrm>
            <a:off x="2258877" y="6895801"/>
            <a:ext cx="8719694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46100" indent="-546100" algn="l" defTabSz="2438338">
              <a:spcBef>
                <a:spcPts val="2400"/>
              </a:spcBef>
              <a:buSzPct val="150000"/>
              <a:buChar char="•"/>
              <a:defRPr sz="30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Méthodes pour Expliquer les résultats des SBN</a:t>
            </a:r>
          </a:p>
        </p:txBody>
      </p:sp>
      <p:sp>
        <p:nvSpPr>
          <p:cNvPr id="343" name="Méthodes pour Concevoir des Boites Transparentes"/>
          <p:cNvSpPr txBox="1"/>
          <p:nvPr/>
        </p:nvSpPr>
        <p:spPr>
          <a:xfrm>
            <a:off x="2305679" y="11338247"/>
            <a:ext cx="9696197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46100" indent="-546100" algn="l" defTabSz="2438338">
              <a:spcBef>
                <a:spcPts val="2400"/>
              </a:spcBef>
              <a:buSzPct val="150000"/>
              <a:buChar char="•"/>
              <a:defRPr sz="3000"/>
            </a:lvl1pPr>
          </a:lstStyle>
          <a:p>
            <a:pPr/>
            <a:r>
              <a:t>Méthodes pour Concevoir des Boites Transparentes</a:t>
            </a:r>
          </a:p>
        </p:txBody>
      </p:sp>
      <p:sp>
        <p:nvSpPr>
          <p:cNvPr id="344" name="Élaborer un modèle de prédiction interprétable Globalement."/>
          <p:cNvSpPr/>
          <p:nvPr/>
        </p:nvSpPr>
        <p:spPr>
          <a:xfrm>
            <a:off x="8752274" y="4120350"/>
            <a:ext cx="10703720" cy="1433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" y="0"/>
                </a:moveTo>
                <a:cubicBezTo>
                  <a:pt x="570" y="0"/>
                  <a:pt x="513" y="428"/>
                  <a:pt x="513" y="957"/>
                </a:cubicBezTo>
                <a:lnTo>
                  <a:pt x="513" y="7654"/>
                </a:lnTo>
                <a:lnTo>
                  <a:pt x="0" y="9568"/>
                </a:lnTo>
                <a:lnTo>
                  <a:pt x="513" y="11482"/>
                </a:lnTo>
                <a:lnTo>
                  <a:pt x="513" y="20643"/>
                </a:lnTo>
                <a:cubicBezTo>
                  <a:pt x="513" y="21172"/>
                  <a:pt x="570" y="21600"/>
                  <a:pt x="641" y="21600"/>
                </a:cubicBezTo>
                <a:lnTo>
                  <a:pt x="21472" y="21600"/>
                </a:lnTo>
                <a:cubicBezTo>
                  <a:pt x="21543" y="21600"/>
                  <a:pt x="21600" y="21172"/>
                  <a:pt x="21600" y="20643"/>
                </a:cubicBezTo>
                <a:lnTo>
                  <a:pt x="21600" y="957"/>
                </a:lnTo>
                <a:cubicBezTo>
                  <a:pt x="21600" y="428"/>
                  <a:pt x="21543" y="0"/>
                  <a:pt x="21472" y="0"/>
                </a:cubicBezTo>
                <a:lnTo>
                  <a:pt x="641" y="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Élaborer un modèle de prédiction interprétable Globalement.</a:t>
            </a:r>
          </a:p>
        </p:txBody>
      </p:sp>
      <p:sp>
        <p:nvSpPr>
          <p:cNvPr id="345" name="Élaborer un modèle de prédiction interprétable localement (une explication des résultats obtenus)."/>
          <p:cNvSpPr/>
          <p:nvPr/>
        </p:nvSpPr>
        <p:spPr>
          <a:xfrm>
            <a:off x="10868372" y="6309203"/>
            <a:ext cx="10703720" cy="1433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" y="0"/>
                </a:moveTo>
                <a:cubicBezTo>
                  <a:pt x="570" y="0"/>
                  <a:pt x="513" y="428"/>
                  <a:pt x="513" y="957"/>
                </a:cubicBezTo>
                <a:lnTo>
                  <a:pt x="513" y="7654"/>
                </a:lnTo>
                <a:lnTo>
                  <a:pt x="0" y="9568"/>
                </a:lnTo>
                <a:lnTo>
                  <a:pt x="513" y="11482"/>
                </a:lnTo>
                <a:lnTo>
                  <a:pt x="513" y="20643"/>
                </a:lnTo>
                <a:cubicBezTo>
                  <a:pt x="513" y="21172"/>
                  <a:pt x="570" y="21600"/>
                  <a:pt x="641" y="21600"/>
                </a:cubicBezTo>
                <a:lnTo>
                  <a:pt x="21472" y="21600"/>
                </a:lnTo>
                <a:cubicBezTo>
                  <a:pt x="21543" y="21600"/>
                  <a:pt x="21600" y="21172"/>
                  <a:pt x="21600" y="20643"/>
                </a:cubicBezTo>
                <a:lnTo>
                  <a:pt x="21600" y="957"/>
                </a:lnTo>
                <a:cubicBezTo>
                  <a:pt x="21600" y="428"/>
                  <a:pt x="21543" y="0"/>
                  <a:pt x="21472" y="0"/>
                </a:cubicBezTo>
                <a:lnTo>
                  <a:pt x="641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Élaborer un modèle de prédiction interprétable localement (une explication des résultats obtenus).</a:t>
            </a:r>
          </a:p>
        </p:txBody>
      </p:sp>
      <p:sp>
        <p:nvSpPr>
          <p:cNvPr id="346" name="Représentation visuelle ou textuelle qui interprète globalement ou localement le modèle de prédiction."/>
          <p:cNvSpPr/>
          <p:nvPr/>
        </p:nvSpPr>
        <p:spPr>
          <a:xfrm>
            <a:off x="8752274" y="8498056"/>
            <a:ext cx="10703720" cy="14335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" y="0"/>
                </a:moveTo>
                <a:cubicBezTo>
                  <a:pt x="570" y="0"/>
                  <a:pt x="513" y="428"/>
                  <a:pt x="513" y="957"/>
                </a:cubicBezTo>
                <a:lnTo>
                  <a:pt x="513" y="7654"/>
                </a:lnTo>
                <a:lnTo>
                  <a:pt x="0" y="9568"/>
                </a:lnTo>
                <a:lnTo>
                  <a:pt x="513" y="11482"/>
                </a:lnTo>
                <a:lnTo>
                  <a:pt x="513" y="20643"/>
                </a:lnTo>
                <a:cubicBezTo>
                  <a:pt x="513" y="21172"/>
                  <a:pt x="570" y="21600"/>
                  <a:pt x="641" y="21600"/>
                </a:cubicBezTo>
                <a:lnTo>
                  <a:pt x="21472" y="21600"/>
                </a:lnTo>
                <a:cubicBezTo>
                  <a:pt x="21543" y="21600"/>
                  <a:pt x="21600" y="21172"/>
                  <a:pt x="21600" y="20643"/>
                </a:cubicBezTo>
                <a:lnTo>
                  <a:pt x="21600" y="957"/>
                </a:lnTo>
                <a:cubicBezTo>
                  <a:pt x="21600" y="428"/>
                  <a:pt x="21543" y="0"/>
                  <a:pt x="21472" y="0"/>
                </a:cubicBezTo>
                <a:lnTo>
                  <a:pt x="641" y="0"/>
                </a:lnTo>
                <a:close/>
              </a:path>
            </a:pathLst>
          </a:custGeom>
          <a:solidFill>
            <a:srgbClr val="45B43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Représentation visuelle ou textuelle qui interprète globalement ou localement le modèle de prédiction.</a:t>
            </a:r>
          </a:p>
        </p:txBody>
      </p:sp>
      <p:sp>
        <p:nvSpPr>
          <p:cNvPr id="347" name="Un modèle interprétable localement ou globalement d’une manière autonome"/>
          <p:cNvSpPr/>
          <p:nvPr/>
        </p:nvSpPr>
        <p:spPr>
          <a:xfrm>
            <a:off x="11874621" y="10686909"/>
            <a:ext cx="10703720" cy="1433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1" y="0"/>
                </a:moveTo>
                <a:cubicBezTo>
                  <a:pt x="570" y="0"/>
                  <a:pt x="513" y="428"/>
                  <a:pt x="513" y="957"/>
                </a:cubicBezTo>
                <a:lnTo>
                  <a:pt x="513" y="7654"/>
                </a:lnTo>
                <a:lnTo>
                  <a:pt x="0" y="9568"/>
                </a:lnTo>
                <a:lnTo>
                  <a:pt x="513" y="11482"/>
                </a:lnTo>
                <a:lnTo>
                  <a:pt x="513" y="20643"/>
                </a:lnTo>
                <a:cubicBezTo>
                  <a:pt x="513" y="21172"/>
                  <a:pt x="570" y="21600"/>
                  <a:pt x="641" y="21600"/>
                </a:cubicBezTo>
                <a:lnTo>
                  <a:pt x="21472" y="21600"/>
                </a:lnTo>
                <a:cubicBezTo>
                  <a:pt x="21543" y="21600"/>
                  <a:pt x="21600" y="21172"/>
                  <a:pt x="21600" y="20643"/>
                </a:cubicBezTo>
                <a:lnTo>
                  <a:pt x="21600" y="957"/>
                </a:lnTo>
                <a:cubicBezTo>
                  <a:pt x="21600" y="428"/>
                  <a:pt x="21543" y="0"/>
                  <a:pt x="21472" y="0"/>
                </a:cubicBezTo>
                <a:lnTo>
                  <a:pt x="641" y="0"/>
                </a:lnTo>
                <a:close/>
              </a:path>
            </a:pathLst>
          </a:cu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Un modèle interprétable localement ou globalement d’une manière autonome</a:t>
            </a:r>
          </a:p>
        </p:txBody>
      </p:sp>
      <p:sp>
        <p:nvSpPr>
          <p:cNvPr id="3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51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49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50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52" name="Systèmes à Boites Noires"/>
          <p:cNvSpPr txBox="1"/>
          <p:nvPr/>
        </p:nvSpPr>
        <p:spPr>
          <a:xfrm>
            <a:off x="-6128762" y="425120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64" sz="6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Systèmes à Boites Noires</a:t>
            </a:r>
          </a:p>
        </p:txBody>
      </p:sp>
      <p:sp>
        <p:nvSpPr>
          <p:cNvPr id="353" name="Méthodes d’Explication et d’Interprétation des SBN"/>
          <p:cNvSpPr txBox="1"/>
          <p:nvPr/>
        </p:nvSpPr>
        <p:spPr>
          <a:xfrm>
            <a:off x="5993034" y="87241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Méthodes d’Explication et d’Interprétation des SBN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Intrinsèques"/>
          <p:cNvSpPr/>
          <p:nvPr/>
        </p:nvSpPr>
        <p:spPr>
          <a:xfrm>
            <a:off x="6793190" y="8880423"/>
            <a:ext cx="2726763" cy="1869267"/>
          </a:xfrm>
          <a:prstGeom prst="roundRect">
            <a:avLst>
              <a:gd name="adj" fmla="val 7883"/>
            </a:avLst>
          </a:prstGeom>
          <a:solidFill>
            <a:srgbClr val="45B43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Intrinsèques</a:t>
            </a:r>
          </a:p>
        </p:txBody>
      </p:sp>
      <p:sp>
        <p:nvSpPr>
          <p:cNvPr id="356" name="Post-hoc"/>
          <p:cNvSpPr/>
          <p:nvPr/>
        </p:nvSpPr>
        <p:spPr>
          <a:xfrm>
            <a:off x="6805890" y="5479908"/>
            <a:ext cx="2726763" cy="1869267"/>
          </a:xfrm>
          <a:prstGeom prst="roundRect">
            <a:avLst>
              <a:gd name="adj" fmla="val 7883"/>
            </a:avLst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Post-hoc</a:t>
            </a:r>
          </a:p>
        </p:txBody>
      </p:sp>
      <p:sp>
        <p:nvSpPr>
          <p:cNvPr id="357" name="Deux Techniques"/>
          <p:cNvSpPr/>
          <p:nvPr/>
        </p:nvSpPr>
        <p:spPr>
          <a:xfrm>
            <a:off x="826268" y="7653390"/>
            <a:ext cx="4712578" cy="119551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Deux Techniques</a:t>
            </a:r>
          </a:p>
        </p:txBody>
      </p:sp>
      <p:sp>
        <p:nvSpPr>
          <p:cNvPr id="358" name="Deux Types"/>
          <p:cNvSpPr/>
          <p:nvPr/>
        </p:nvSpPr>
        <p:spPr>
          <a:xfrm>
            <a:off x="10541862" y="5816784"/>
            <a:ext cx="2292750" cy="119551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Deux Types</a:t>
            </a:r>
          </a:p>
        </p:txBody>
      </p:sp>
      <p:sp>
        <p:nvSpPr>
          <p:cNvPr id="359" name="Agnostique…"/>
          <p:cNvSpPr/>
          <p:nvPr/>
        </p:nvSpPr>
        <p:spPr>
          <a:xfrm>
            <a:off x="14008921" y="4959817"/>
            <a:ext cx="2818554" cy="1230671"/>
          </a:xfrm>
          <a:prstGeom prst="roundRect">
            <a:avLst>
              <a:gd name="adj" fmla="val 15133"/>
            </a:avLst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Agnostique</a:t>
            </a:r>
          </a:p>
          <a:p>
            <a: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Au modèle</a:t>
            </a:r>
          </a:p>
        </p:txBody>
      </p:sp>
      <p:sp>
        <p:nvSpPr>
          <p:cNvPr id="360" name="Spécifique…"/>
          <p:cNvSpPr/>
          <p:nvPr/>
        </p:nvSpPr>
        <p:spPr>
          <a:xfrm>
            <a:off x="14008921" y="6541753"/>
            <a:ext cx="2818554" cy="1230671"/>
          </a:xfrm>
          <a:prstGeom prst="roundRect">
            <a:avLst>
              <a:gd name="adj" fmla="val 15578"/>
            </a:avLst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Spécifique</a:t>
            </a:r>
          </a:p>
          <a:p>
            <a: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Au modèle</a:t>
            </a:r>
          </a:p>
        </p:txBody>
      </p:sp>
      <p:sp>
        <p:nvSpPr>
          <p:cNvPr id="361" name="Deux Types"/>
          <p:cNvSpPr/>
          <p:nvPr/>
        </p:nvSpPr>
        <p:spPr>
          <a:xfrm>
            <a:off x="17705754" y="7847524"/>
            <a:ext cx="2732369" cy="8072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Deux Types</a:t>
            </a:r>
          </a:p>
        </p:txBody>
      </p:sp>
      <p:sp>
        <p:nvSpPr>
          <p:cNvPr id="362" name="Globale"/>
          <p:cNvSpPr/>
          <p:nvPr/>
        </p:nvSpPr>
        <p:spPr>
          <a:xfrm>
            <a:off x="21584364" y="5998235"/>
            <a:ext cx="1931846" cy="832613"/>
          </a:xfrm>
          <a:prstGeom prst="roundRect">
            <a:avLst>
              <a:gd name="adj" fmla="val 15847"/>
            </a:avLst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lnSpc>
                <a:spcPct val="100000"/>
              </a:lnSpc>
              <a:defRPr sz="3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Globale</a:t>
            </a:r>
          </a:p>
        </p:txBody>
      </p:sp>
      <p:sp>
        <p:nvSpPr>
          <p:cNvPr id="363" name="Locale"/>
          <p:cNvSpPr/>
          <p:nvPr/>
        </p:nvSpPr>
        <p:spPr>
          <a:xfrm>
            <a:off x="21584364" y="9398749"/>
            <a:ext cx="1931846" cy="832613"/>
          </a:xfrm>
          <a:prstGeom prst="roundRect">
            <a:avLst>
              <a:gd name="adj" fmla="val 17062"/>
            </a:avLst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Locale</a:t>
            </a:r>
          </a:p>
        </p:txBody>
      </p:sp>
      <p:sp>
        <p:nvSpPr>
          <p:cNvPr id="364" name="Line"/>
          <p:cNvSpPr/>
          <p:nvPr/>
        </p:nvSpPr>
        <p:spPr>
          <a:xfrm flipV="1">
            <a:off x="6333962" y="6234905"/>
            <a:ext cx="1" cy="36936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>
            <a:off x="6306656" y="6221537"/>
            <a:ext cx="4106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>
            <a:off x="6306656" y="9938635"/>
            <a:ext cx="4106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7" name="Line"/>
          <p:cNvSpPr/>
          <p:nvPr/>
        </p:nvSpPr>
        <p:spPr>
          <a:xfrm>
            <a:off x="5538521" y="8251148"/>
            <a:ext cx="815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8" name="Line"/>
          <p:cNvSpPr/>
          <p:nvPr/>
        </p:nvSpPr>
        <p:spPr>
          <a:xfrm>
            <a:off x="9495713" y="6414541"/>
            <a:ext cx="105079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9" name="Line"/>
          <p:cNvSpPr/>
          <p:nvPr/>
        </p:nvSpPr>
        <p:spPr>
          <a:xfrm flipV="1">
            <a:off x="13621715" y="5645959"/>
            <a:ext cx="1" cy="153716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0" name="Line"/>
          <p:cNvSpPr/>
          <p:nvPr/>
        </p:nvSpPr>
        <p:spPr>
          <a:xfrm>
            <a:off x="13594408" y="5645688"/>
            <a:ext cx="4106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1" name="Line"/>
          <p:cNvSpPr/>
          <p:nvPr/>
        </p:nvSpPr>
        <p:spPr>
          <a:xfrm>
            <a:off x="13594408" y="7164910"/>
            <a:ext cx="41061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>
            <a:off x="12826273" y="6392599"/>
            <a:ext cx="815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3" name="Line"/>
          <p:cNvSpPr/>
          <p:nvPr/>
        </p:nvSpPr>
        <p:spPr>
          <a:xfrm flipV="1">
            <a:off x="17725612" y="5757599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4" name="Line"/>
          <p:cNvSpPr/>
          <p:nvPr/>
        </p:nvSpPr>
        <p:spPr>
          <a:xfrm flipH="1">
            <a:off x="16823168" y="5761382"/>
            <a:ext cx="8940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Line"/>
          <p:cNvSpPr/>
          <p:nvPr/>
        </p:nvSpPr>
        <p:spPr>
          <a:xfrm flipH="1">
            <a:off x="16823168" y="7031382"/>
            <a:ext cx="89405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6" name="Line"/>
          <p:cNvSpPr/>
          <p:nvPr/>
        </p:nvSpPr>
        <p:spPr>
          <a:xfrm flipH="1">
            <a:off x="17705754" y="6392599"/>
            <a:ext cx="13022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7" name="Line"/>
          <p:cNvSpPr/>
          <p:nvPr/>
        </p:nvSpPr>
        <p:spPr>
          <a:xfrm flipV="1">
            <a:off x="18995309" y="6388507"/>
            <a:ext cx="1" cy="153716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8" name="Line"/>
          <p:cNvSpPr/>
          <p:nvPr/>
        </p:nvSpPr>
        <p:spPr>
          <a:xfrm>
            <a:off x="9595870" y="9815055"/>
            <a:ext cx="941213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9" name="Line"/>
          <p:cNvSpPr/>
          <p:nvPr/>
        </p:nvSpPr>
        <p:spPr>
          <a:xfrm flipV="1">
            <a:off x="18995309" y="8598209"/>
            <a:ext cx="1" cy="12306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0" name="Line"/>
          <p:cNvSpPr/>
          <p:nvPr/>
        </p:nvSpPr>
        <p:spPr>
          <a:xfrm flipV="1">
            <a:off x="21068840" y="6392599"/>
            <a:ext cx="1" cy="337829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1" name="Line"/>
          <p:cNvSpPr/>
          <p:nvPr/>
        </p:nvSpPr>
        <p:spPr>
          <a:xfrm>
            <a:off x="21079445" y="6401841"/>
            <a:ext cx="48161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Line"/>
          <p:cNvSpPr/>
          <p:nvPr/>
        </p:nvSpPr>
        <p:spPr>
          <a:xfrm>
            <a:off x="21089545" y="9761682"/>
            <a:ext cx="41061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3" name="Line"/>
          <p:cNvSpPr/>
          <p:nvPr/>
        </p:nvSpPr>
        <p:spPr>
          <a:xfrm>
            <a:off x="20273398" y="8252809"/>
            <a:ext cx="8153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87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85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86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88" name="Systèmes à Boites Noires"/>
          <p:cNvSpPr txBox="1"/>
          <p:nvPr/>
        </p:nvSpPr>
        <p:spPr>
          <a:xfrm>
            <a:off x="-6128762" y="425120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64" sz="6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Systèmes à Boites Noires</a:t>
            </a:r>
          </a:p>
        </p:txBody>
      </p:sp>
      <p:sp>
        <p:nvSpPr>
          <p:cNvPr id="389" name="Techniques d’Interprétation"/>
          <p:cNvSpPr txBox="1"/>
          <p:nvPr/>
        </p:nvSpPr>
        <p:spPr>
          <a:xfrm>
            <a:off x="5922830" y="87241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Techniques d’Interprétation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Introduction…"/>
          <p:cNvSpPr txBox="1"/>
          <p:nvPr>
            <p:ph type="body" sz="half" idx="1"/>
          </p:nvPr>
        </p:nvSpPr>
        <p:spPr>
          <a:xfrm>
            <a:off x="14456557" y="2278330"/>
            <a:ext cx="10800901" cy="9159340"/>
          </a:xfrm>
          <a:prstGeom prst="rect">
            <a:avLst/>
          </a:prstGeom>
        </p:spPr>
        <p:txBody>
          <a:bodyPr/>
          <a:lstStyle/>
          <a:p>
            <a:pPr marL="458723" indent="-458723" defTabSz="2048204">
              <a:spcBef>
                <a:spcPts val="2000"/>
              </a:spcBef>
              <a:buChar char="๏"/>
              <a:defRPr sz="2940"/>
            </a:pPr>
            <a:r>
              <a:t>Introduction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Contexte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Problématique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Objectif</a:t>
            </a:r>
          </a:p>
          <a:p>
            <a:pPr marL="458723" indent="-458723" defTabSz="2048204">
              <a:spcBef>
                <a:spcPts val="2000"/>
              </a:spcBef>
              <a:buChar char="๏"/>
              <a:defRPr sz="2940"/>
            </a:pPr>
            <a:r>
              <a:t>État de l’art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Apprentissage Automatique 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Réseaux de Neurones Artificiels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Systèmes à Boites Noires</a:t>
            </a:r>
          </a:p>
          <a:p>
            <a:pPr lvl="1" marL="917447" indent="-458723" defTabSz="2048204">
              <a:spcBef>
                <a:spcPts val="2000"/>
              </a:spcBef>
              <a:buChar char="๏"/>
              <a:defRPr sz="2940"/>
            </a:pPr>
            <a:r>
              <a:t>Travaux Existants</a:t>
            </a:r>
          </a:p>
          <a:p>
            <a:pPr marL="458723" indent="-458723" defTabSz="2048204">
              <a:spcBef>
                <a:spcPts val="2000"/>
              </a:spcBef>
              <a:buChar char="๏"/>
              <a:defRPr sz="2940"/>
            </a:pPr>
            <a:r>
              <a:t>Conception de la solution</a:t>
            </a:r>
          </a:p>
          <a:p>
            <a:pPr marL="458723" indent="-458723" defTabSz="2048204">
              <a:spcBef>
                <a:spcPts val="2000"/>
              </a:spcBef>
              <a:buChar char="๏"/>
              <a:defRPr sz="2940"/>
            </a:pPr>
            <a:r>
              <a:t>Implémentation</a:t>
            </a:r>
          </a:p>
          <a:p>
            <a:pPr marL="458723" indent="-458723" defTabSz="2048204">
              <a:spcBef>
                <a:spcPts val="2000"/>
              </a:spcBef>
              <a:buChar char="๏"/>
              <a:defRPr sz="2940"/>
            </a:pPr>
            <a:r>
              <a:t>Conclusion et Perspectives</a:t>
            </a:r>
          </a:p>
        </p:txBody>
      </p:sp>
      <p:sp>
        <p:nvSpPr>
          <p:cNvPr id="162" name="Rectangle"/>
          <p:cNvSpPr/>
          <p:nvPr/>
        </p:nvSpPr>
        <p:spPr>
          <a:xfrm>
            <a:off x="-94587" y="-11300"/>
            <a:ext cx="12539562" cy="13738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63" name="Plan"/>
          <p:cNvSpPr txBox="1"/>
          <p:nvPr>
            <p:ph type="title"/>
          </p:nvPr>
        </p:nvSpPr>
        <p:spPr>
          <a:xfrm>
            <a:off x="3237865" y="5994400"/>
            <a:ext cx="5874658" cy="1727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Plan</a:t>
            </a:r>
          </a:p>
        </p:txBody>
      </p:sp>
      <p:sp>
        <p:nvSpPr>
          <p:cNvPr id="164" name="Slide Numb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Capture d’écran 2021-01-28 à 21.26.47.png" descr="Capture d’écran 2021-01-28 à 21.26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459" y="2580035"/>
            <a:ext cx="23091082" cy="5582459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Un domaine d’étude actif et en croissance.…"/>
          <p:cNvSpPr txBox="1"/>
          <p:nvPr/>
        </p:nvSpPr>
        <p:spPr>
          <a:xfrm>
            <a:off x="1270494" y="8300684"/>
            <a:ext cx="8281415" cy="3650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Un domaine d’étude actif et en croissance.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Traitent les différentes méthodes d’interprétation.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Traitent plusieurs types de boites noires.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Plusieurs méthodes possibles pour l’explication.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Plusieurs types de données.</a:t>
            </a:r>
          </a:p>
          <a:p>
            <a:pPr marL="228600" indent="-228600" algn="l">
              <a:lnSpc>
                <a:spcPct val="120000"/>
              </a:lnSpc>
              <a:buSzPct val="100000"/>
              <a:buChar char="•"/>
              <a:defRPr sz="2700"/>
            </a:pPr>
            <a:r>
              <a:t>Majoritairement disponible en public.</a:t>
            </a:r>
          </a:p>
        </p:txBody>
      </p:sp>
      <p:sp>
        <p:nvSpPr>
          <p:cNvPr id="393" name="Méthodes intrinsèques offrent de bonnes prédictions, mais néglige une certaine performance de prédiction, car elles inspectent les modèles en interne.…"/>
          <p:cNvSpPr txBox="1"/>
          <p:nvPr/>
        </p:nvSpPr>
        <p:spPr>
          <a:xfrm>
            <a:off x="12709969" y="8183436"/>
            <a:ext cx="11040677" cy="425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 defTabSz="914400">
              <a:lnSpc>
                <a:spcPct val="120000"/>
              </a:lnSpc>
              <a:spcBef>
                <a:spcPts val="1600"/>
              </a:spcBef>
              <a:buClr>
                <a:srgbClr val="000000"/>
              </a:buClr>
              <a:buSzPts val="2700"/>
              <a:buFont typeface="Arial"/>
              <a:buChar char="•"/>
              <a:defRPr sz="2700"/>
            </a:pPr>
            <a:r>
              <a:t>Méthodes intrinsèques offrent de bonnes prédictions, mais néglige une certaine performance de prédiction, car elles inspectent les modèles en interne.</a:t>
            </a:r>
          </a:p>
          <a:p>
            <a:pPr marL="228600" indent="-228600" algn="l" defTabSz="914400">
              <a:lnSpc>
                <a:spcPct val="120000"/>
              </a:lnSpc>
              <a:buClr>
                <a:srgbClr val="000000"/>
              </a:buClr>
              <a:buSzPts val="2700"/>
              <a:buFont typeface="Arial"/>
              <a:buChar char="•"/>
              <a:defRPr sz="2700"/>
            </a:pPr>
            <a:r>
              <a:t>Méthodes post-hoc n’influent pas les prédiction des modèles de prédictions sous-jacents.</a:t>
            </a:r>
          </a:p>
          <a:p>
            <a:pPr marL="228600" indent="-228600" algn="l" defTabSz="914400">
              <a:lnSpc>
                <a:spcPct val="120000"/>
              </a:lnSpc>
              <a:buClr>
                <a:srgbClr val="000000"/>
              </a:buClr>
              <a:buSzPts val="2700"/>
              <a:buFont typeface="Arial"/>
              <a:buChar char="•"/>
              <a:defRPr sz="2700"/>
            </a:pPr>
            <a:r>
              <a:t>Des solutions agnostiques pour pouvoir expliquer un large ensemble des systèmes à BN.</a:t>
            </a:r>
          </a:p>
        </p:txBody>
      </p:sp>
      <p:sp>
        <p:nvSpPr>
          <p:cNvPr id="394" name="Arrow"/>
          <p:cNvSpPr/>
          <p:nvPr/>
        </p:nvSpPr>
        <p:spPr>
          <a:xfrm>
            <a:off x="9876336" y="9788627"/>
            <a:ext cx="231712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>
              <a:hueOff val="240640"/>
              <a:satOff val="2542"/>
              <a:lumOff val="-13198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3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398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396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397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399" name="Travaux Existants"/>
          <p:cNvSpPr txBox="1"/>
          <p:nvPr>
            <p:ph type="title"/>
          </p:nvPr>
        </p:nvSpPr>
        <p:spPr>
          <a:xfrm>
            <a:off x="-6292571" y="26270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Travaux Existants</a:t>
            </a:r>
          </a:p>
        </p:txBody>
      </p:sp>
      <p:sp>
        <p:nvSpPr>
          <p:cNvPr id="400" name="Synthèse"/>
          <p:cNvSpPr txBox="1"/>
          <p:nvPr/>
        </p:nvSpPr>
        <p:spPr>
          <a:xfrm>
            <a:off x="6297248" y="836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Synthèse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3" name="Conception de la solu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Conception de la solution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olution pour expliquer la reconnaissance d’objets d’ImageNet.…"/>
          <p:cNvSpPr txBox="1"/>
          <p:nvPr>
            <p:ph type="body" sz="half" idx="1"/>
          </p:nvPr>
        </p:nvSpPr>
        <p:spPr>
          <a:xfrm>
            <a:off x="1219200" y="4013200"/>
            <a:ext cx="18186135" cy="4254635"/>
          </a:xfrm>
          <a:prstGeom prst="rect">
            <a:avLst/>
          </a:prstGeom>
        </p:spPr>
        <p:txBody>
          <a:bodyPr/>
          <a:lstStyle/>
          <a:p>
            <a:pPr marL="447801" indent="-447801" defTabSz="1999437">
              <a:spcBef>
                <a:spcPts val="1900"/>
              </a:spcBef>
              <a:defRPr sz="3607"/>
            </a:pPr>
            <a:r>
              <a:t>Solution pour expliquer la reconnaissance d’objets d’ImageNet.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t>Combinaison de deux modèles de classification.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t>Deux systèmes homogènes : Dataset commun.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t>Basée sur l’apprentissage par transfert : Extraction de caractéristiques. </a:t>
            </a:r>
          </a:p>
          <a:p>
            <a:pPr marL="447801" indent="-447801" defTabSz="1999437">
              <a:spcBef>
                <a:spcPts val="1900"/>
              </a:spcBef>
              <a:defRPr sz="3607"/>
            </a:pPr>
            <a:r>
              <a:t>Explication à travers un algorithme de raisonnement à partir de cas.</a:t>
            </a:r>
          </a:p>
        </p:txBody>
      </p:sp>
      <p:sp>
        <p:nvSpPr>
          <p:cNvPr id="406" name="Explication des résultat : Explication des prédictions du CNN.…"/>
          <p:cNvSpPr txBox="1"/>
          <p:nvPr/>
        </p:nvSpPr>
        <p:spPr>
          <a:xfrm>
            <a:off x="1219200" y="9499063"/>
            <a:ext cx="20252966" cy="2774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09575" indent="-409575" algn="l" defTabSz="1828754">
              <a:spcBef>
                <a:spcPts val="1800"/>
              </a:spcBef>
              <a:buSzPct val="45000"/>
              <a:buBlip>
                <a:blip r:embed="rId2"/>
              </a:buBlip>
              <a:defRPr sz="3300"/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Explication des résultat :</a:t>
            </a:r>
            <a:r>
              <a:t> Explication des prédictions du CNN.</a:t>
            </a:r>
          </a:p>
          <a:p>
            <a:pPr marL="409575" indent="-409575" algn="l" defTabSz="1828754">
              <a:spcBef>
                <a:spcPts val="1800"/>
              </a:spcBef>
              <a:buSzPct val="45000"/>
              <a:buBlip>
                <a:blip r:embed="rId2"/>
              </a:buBlip>
              <a:defRPr sz="3300"/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Explications visuelles :</a:t>
            </a:r>
            <a:r>
              <a:t> Illustration des cas les plus proches d’une requête de prédiction.</a:t>
            </a:r>
          </a:p>
          <a:p>
            <a:pPr marL="409575" indent="-409575" algn="l" defTabSz="1828754">
              <a:spcBef>
                <a:spcPts val="1800"/>
              </a:spcBef>
              <a:buSzPct val="45000"/>
              <a:buBlip>
                <a:blip r:embed="rId2"/>
              </a:buBlip>
              <a:defRPr sz="3300"/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A travers une carte de caractéristiques :</a:t>
            </a:r>
            <a:r>
              <a:t> Basée sur les caractéristiques les plus importantes de l’image.</a:t>
            </a:r>
          </a:p>
        </p:txBody>
      </p:sp>
      <p:sp>
        <p:nvSpPr>
          <p:cNvPr id="40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0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08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09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11" name="Proposition de la Solution"/>
          <p:cNvSpPr txBox="1"/>
          <p:nvPr>
            <p:ph type="title"/>
          </p:nvPr>
        </p:nvSpPr>
        <p:spPr>
          <a:xfrm>
            <a:off x="-6105362" y="26270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pc="-65" sz="6500">
                <a:solidFill>
                  <a:srgbClr val="FFFFFF"/>
                </a:solidFill>
              </a:defRPr>
            </a:lvl1pPr>
          </a:lstStyle>
          <a:p>
            <a:pPr/>
            <a:r>
              <a:t>Proposition de la Solution</a:t>
            </a:r>
          </a:p>
        </p:txBody>
      </p:sp>
      <p:sp>
        <p:nvSpPr>
          <p:cNvPr id="412" name="Twin CNN-KNN"/>
          <p:cNvSpPr txBox="1"/>
          <p:nvPr/>
        </p:nvSpPr>
        <p:spPr>
          <a:xfrm>
            <a:off x="5993034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Twin CNN-KNN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Explication Locale :  Obtenue en identifiant les contributions des caractéristiques des entrées à la prévision faite par le CNN.…"/>
          <p:cNvSpPr txBox="1"/>
          <p:nvPr/>
        </p:nvSpPr>
        <p:spPr>
          <a:xfrm>
            <a:off x="1429810" y="4491217"/>
            <a:ext cx="19637929" cy="441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7801" indent="-447801" algn="l" defTabSz="1999437">
              <a:spcBef>
                <a:spcPts val="1900"/>
              </a:spcBef>
              <a:buSzPct val="45000"/>
              <a:buBlip>
                <a:blip r:embed="rId2"/>
              </a:buBlip>
              <a:defRPr sz="3607"/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Explication Locale : </a:t>
            </a:r>
            <a:r>
              <a:t> Obtenue en identifiant les contributions des caractéristiques des entrées à la prévision faite par le CNN.</a:t>
            </a:r>
          </a:p>
          <a:p>
            <a:pPr marL="447801" indent="-447801" algn="l" defTabSz="1999437">
              <a:spcBef>
                <a:spcPts val="1900"/>
              </a:spcBef>
              <a:buSzPct val="45000"/>
              <a:buBlip>
                <a:blip r:embed="rId2"/>
              </a:buBlip>
              <a:defRPr sz="3607"/>
            </a:pPr>
            <a:r>
              <a:rPr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Explication Post-hoc : </a:t>
            </a:r>
            <a:r>
              <a:t>Pour assurer l’inteprétablité nous avons besoin d’un deuxième modèle qui explique les prédictions du RNA, algorithme KNN dans notre cas.</a:t>
            </a:r>
          </a:p>
          <a:p>
            <a:pPr marL="447801" indent="-447801" algn="l" defTabSz="1999437">
              <a:spcBef>
                <a:spcPts val="1900"/>
              </a:spcBef>
              <a:buSzPct val="45000"/>
              <a:buBlip>
                <a:blip r:embed="rId2"/>
              </a:buBlip>
              <a:defRPr sz="3607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Explication spécifique au modèle : </a:t>
            </a:r>
            <a:r>
              <a:rPr>
                <a:solidFill>
                  <a:srgbClr val="000000"/>
                </a:solidFill>
                <a:latin typeface="Canela Text Regular"/>
                <a:ea typeface="Canela Text Regular"/>
                <a:cs typeface="Canela Text Regular"/>
                <a:sym typeface="Canela Text Regular"/>
              </a:rPr>
              <a:t>L’interprétabilite obtenue est spécifique à un type de RNA, CNN pour reconnaissance d’objets d’ImageNet.</a:t>
            </a:r>
          </a:p>
        </p:txBody>
      </p:sp>
      <p:sp>
        <p:nvSpPr>
          <p:cNvPr id="4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18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16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17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19" name="Proposition de la Solution"/>
          <p:cNvSpPr txBox="1"/>
          <p:nvPr/>
        </p:nvSpPr>
        <p:spPr>
          <a:xfrm>
            <a:off x="-6105362" y="262700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65" sz="65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Proposition de la Solution</a:t>
            </a:r>
          </a:p>
        </p:txBody>
      </p:sp>
      <p:sp>
        <p:nvSpPr>
          <p:cNvPr id="420" name="Couple CNN-KNN"/>
          <p:cNvSpPr txBox="1"/>
          <p:nvPr/>
        </p:nvSpPr>
        <p:spPr>
          <a:xfrm>
            <a:off x="6110040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Couple CNN-KNN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ans titre-1-Récupéré.psd" descr="Sans titre-1-Récupéré.ps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0143" y="2997851"/>
            <a:ext cx="11583714" cy="7720298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Acquisition des données en entrée (Requête)…"/>
          <p:cNvSpPr txBox="1"/>
          <p:nvPr/>
        </p:nvSpPr>
        <p:spPr>
          <a:xfrm>
            <a:off x="515277" y="10056541"/>
            <a:ext cx="13850629" cy="258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t>Acquisition des données en entrée (Requête)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t>Extraction de caractéristiques (Boite Noire)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t>Génération d’un modèle de classification (Prédiction)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t>Explication des résultats obtenus de la classification (Explication)</a:t>
            </a:r>
          </a:p>
        </p:txBody>
      </p:sp>
      <p:sp>
        <p:nvSpPr>
          <p:cNvPr id="42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27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25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26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28" name="Conception"/>
          <p:cNvSpPr txBox="1"/>
          <p:nvPr>
            <p:ph type="title"/>
          </p:nvPr>
        </p:nvSpPr>
        <p:spPr>
          <a:xfrm>
            <a:off x="-6596785" y="98892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29" name="Architecture"/>
          <p:cNvSpPr txBox="1"/>
          <p:nvPr/>
        </p:nvSpPr>
        <p:spPr>
          <a:xfrm>
            <a:off x="5712221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Requête : image à 3 Canaux RGB.…"/>
          <p:cNvSpPr txBox="1"/>
          <p:nvPr/>
        </p:nvSpPr>
        <p:spPr>
          <a:xfrm>
            <a:off x="515277" y="10359659"/>
            <a:ext cx="17573877" cy="198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Requête :</a:t>
            </a:r>
            <a:r>
              <a:t> image à 3 Canaux RGB.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Normalisation de l’image :</a:t>
            </a:r>
            <a:r>
              <a:t> format adéquat au VGG16 ( intervalle de valeur et type ).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Redimension :</a:t>
            </a:r>
            <a:r>
              <a:t> en 32x32 pixels.</a:t>
            </a:r>
          </a:p>
        </p:txBody>
      </p:sp>
      <p:pic>
        <p:nvPicPr>
          <p:cNvPr id="432" name="module_requete.jpg" descr="module_requet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80500" y="4578350"/>
            <a:ext cx="6223000" cy="45593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36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34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35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37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38" name="Module d’Acquisition de données"/>
          <p:cNvSpPr txBox="1"/>
          <p:nvPr/>
        </p:nvSpPr>
        <p:spPr>
          <a:xfrm>
            <a:off x="6203645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Module d’Acquisition de données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Boite noire : CNN + MLP.…"/>
          <p:cNvSpPr txBox="1"/>
          <p:nvPr/>
        </p:nvSpPr>
        <p:spPr>
          <a:xfrm>
            <a:off x="515277" y="10359659"/>
            <a:ext cx="19687348" cy="198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Boite noire :</a:t>
            </a:r>
            <a:r>
              <a:t> CNN + MLP.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Extraction de caractéristiques :</a:t>
            </a:r>
            <a:r>
              <a:t> VGG16 ( 13 couches de convolutions + 5 couches de Pooling ).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Transfert de connaissances :</a:t>
            </a:r>
            <a:r>
              <a:t> vers le MLP et le KNN.</a:t>
            </a:r>
          </a:p>
        </p:txBody>
      </p:sp>
      <p:pic>
        <p:nvPicPr>
          <p:cNvPr id="441" name="module_boite_noire.jpg" descr="module_boite_noir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9187" y="3429458"/>
            <a:ext cx="10285626" cy="685708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45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43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44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46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47" name="Module d’Extraction de caractéristiques"/>
          <p:cNvSpPr txBox="1"/>
          <p:nvPr/>
        </p:nvSpPr>
        <p:spPr>
          <a:xfrm>
            <a:off x="6390854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Module d’Extraction de caractéristiques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Découpage du VGG16 en 2.…"/>
          <p:cNvSpPr txBox="1"/>
          <p:nvPr/>
        </p:nvSpPr>
        <p:spPr>
          <a:xfrm>
            <a:off x="515277" y="10359659"/>
            <a:ext cx="17573877" cy="198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Découpage du VGG16 en 2.</a:t>
            </a: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Ignorer la couche MLP du VGG16.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Extraire la Carte de caractéristiques : </a:t>
            </a:r>
            <a:r>
              <a:t>Tableau de 512 valeurs.</a:t>
            </a:r>
          </a:p>
        </p:txBody>
      </p:sp>
      <p:pic>
        <p:nvPicPr>
          <p:cNvPr id="450" name="feature_extracphase.jpg" descr="feature_extracpha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5550" y="3702050"/>
            <a:ext cx="11772900" cy="6311900"/>
          </a:xfrm>
          <a:prstGeom prst="rect">
            <a:avLst/>
          </a:prstGeom>
          <a:ln w="12700">
            <a:miter lim="400000"/>
          </a:ln>
        </p:spPr>
      </p:pic>
      <p:sp>
        <p:nvSpPr>
          <p:cNvPr id="4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54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52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53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55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56" name="Extraction de caractéristiques"/>
          <p:cNvSpPr txBox="1"/>
          <p:nvPr/>
        </p:nvSpPr>
        <p:spPr>
          <a:xfrm>
            <a:off x="6133441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Extraction de caractéristiques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MLP : avec 1 couche cachée.…"/>
          <p:cNvSpPr txBox="1"/>
          <p:nvPr/>
        </p:nvSpPr>
        <p:spPr>
          <a:xfrm>
            <a:off x="515277" y="10662776"/>
            <a:ext cx="17573877" cy="1376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MLP : </a:t>
            </a:r>
            <a:r>
              <a:t>avec 1 couche cachée.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Prédictions : </a:t>
            </a:r>
            <a:r>
              <a:t>Alimenté par les caractéristiques du module précédent.</a:t>
            </a:r>
          </a:p>
        </p:txBody>
      </p:sp>
      <p:pic>
        <p:nvPicPr>
          <p:cNvPr id="459" name="mlp_prediction.jpg" descr="mlp_predictio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80650" y="4705350"/>
            <a:ext cx="3822700" cy="430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63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61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62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64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65" name="Module de Classification"/>
          <p:cNvSpPr txBox="1"/>
          <p:nvPr/>
        </p:nvSpPr>
        <p:spPr>
          <a:xfrm>
            <a:off x="6203645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Module de Classification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àPC : K-Plus Proches Voisins (KNN).…"/>
          <p:cNvSpPr txBox="1"/>
          <p:nvPr/>
        </p:nvSpPr>
        <p:spPr>
          <a:xfrm>
            <a:off x="515277" y="10359659"/>
            <a:ext cx="23353447" cy="19827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RàPC : </a:t>
            </a:r>
            <a:r>
              <a:t>K-Plus Proches Voisins (KNN).</a:t>
            </a:r>
          </a:p>
          <a:p>
            <a:pPr marL="297872" indent="-297872" algn="l">
              <a:buSzPct val="150000"/>
              <a:buChar char="•"/>
              <a:defRPr sz="35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Carte de caractéristiques : </a:t>
            </a:r>
            <a:r>
              <a:t>Reçu depuis le module d’Extracation de Caractéristiques. </a:t>
            </a:r>
          </a:p>
          <a:p>
            <a:pPr marL="297872" indent="-297872" algn="l">
              <a:buSzPct val="150000"/>
              <a:buChar char="•"/>
              <a:defRPr sz="35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Explication Visuelle : </a:t>
            </a: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Donne les cas les plus similaires à la requête en se basant sur sa carte de caractéristiques.</a:t>
            </a:r>
          </a:p>
        </p:txBody>
      </p:sp>
      <p:pic>
        <p:nvPicPr>
          <p:cNvPr id="468" name="module_rapc.jpg" descr="module_rap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2818" y="4059214"/>
            <a:ext cx="13478364" cy="5597573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7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7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7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73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74" name="Module d’Explication"/>
          <p:cNvSpPr txBox="1"/>
          <p:nvPr/>
        </p:nvSpPr>
        <p:spPr>
          <a:xfrm>
            <a:off x="6086639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Module d’Explication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7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Introduction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Utilisation du VGG16 pour l'extraction de caractéristiques : Réseau puissant avec 18 couches de convolution.…"/>
          <p:cNvSpPr txBox="1"/>
          <p:nvPr/>
        </p:nvSpPr>
        <p:spPr>
          <a:xfrm>
            <a:off x="1048880" y="4078979"/>
            <a:ext cx="22286241" cy="682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Utilisation du VGG16 pour l'extraction de caractéristiques :</a:t>
            </a:r>
            <a:r>
              <a:t> Réseau puissant avec 18 couches de convolution.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Utilisation du transfer learning :</a:t>
            </a:r>
            <a:r>
              <a:t> Gain en temps et en ressources.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Utilisation du RàPC :</a:t>
            </a:r>
            <a:r>
              <a:t> Avantage d’une base de cas en commun.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Utilisation du KNN :</a:t>
            </a:r>
            <a:r>
              <a:t> Facile à implémenter avec de bons résultats.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Utilisation de l’Extraction de caractéristiques : </a:t>
            </a:r>
            <a:endParaRPr>
              <a:latin typeface="Canela Text Bold"/>
              <a:ea typeface="Canela Text Bold"/>
              <a:cs typeface="Canela Text Bold"/>
              <a:sym typeface="Canela Text Bold"/>
            </a:endParaRPr>
          </a:p>
          <a:p>
            <a:pPr lvl="1" marL="10177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t>Rend nos modèles, de prédiction et d’explications, homogènes et non-contradictoire. </a:t>
            </a:r>
          </a:p>
          <a:p>
            <a:pPr lvl="1" marL="10177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t>Rend notre solution « interprétable localement », par contribution de chaque caractéristique de l’entrée à la prédiction.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Des explication visuelles :</a:t>
            </a:r>
            <a:r>
              <a:t> Donne plus de compréhension à un utilisateur, qu’il soit expérimenté ou pas.</a:t>
            </a:r>
          </a:p>
        </p:txBody>
      </p:sp>
      <p:sp>
        <p:nvSpPr>
          <p:cNvPr id="47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80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78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79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81" name="Conception"/>
          <p:cNvSpPr txBox="1"/>
          <p:nvPr/>
        </p:nvSpPr>
        <p:spPr>
          <a:xfrm>
            <a:off x="-6596785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Conception</a:t>
            </a:r>
          </a:p>
        </p:txBody>
      </p:sp>
      <p:sp>
        <p:nvSpPr>
          <p:cNvPr id="482" name="Résumé"/>
          <p:cNvSpPr txBox="1"/>
          <p:nvPr/>
        </p:nvSpPr>
        <p:spPr>
          <a:xfrm>
            <a:off x="6250447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Résumé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Implé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Implémentation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architecture_technique.jpg" descr="architecture_techniqu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76224" y="3206743"/>
            <a:ext cx="17431552" cy="1008881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491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489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490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492" name="Implémentation"/>
          <p:cNvSpPr txBox="1"/>
          <p:nvPr>
            <p:ph type="title"/>
          </p:nvPr>
        </p:nvSpPr>
        <p:spPr>
          <a:xfrm>
            <a:off x="-6409576" y="75491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493" name="Architecture Technique"/>
          <p:cNvSpPr txBox="1"/>
          <p:nvPr/>
        </p:nvSpPr>
        <p:spPr>
          <a:xfrm>
            <a:off x="6788673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Architecture Technique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_cloudplateforme.png" descr="google_cloudplatefor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30612" y="4399639"/>
            <a:ext cx="7322776" cy="4916722"/>
          </a:xfrm>
          <a:prstGeom prst="rect">
            <a:avLst/>
          </a:prstGeom>
          <a:ln w="12700">
            <a:miter lim="400000"/>
          </a:ln>
        </p:spPr>
      </p:pic>
      <p:sp>
        <p:nvSpPr>
          <p:cNvPr id="496" name="Processeur : 4vCPUs"/>
          <p:cNvSpPr txBox="1"/>
          <p:nvPr/>
        </p:nvSpPr>
        <p:spPr>
          <a:xfrm>
            <a:off x="5078927" y="4682157"/>
            <a:ext cx="4304057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rPr>
                <a:solidFill>
                  <a:schemeClr val="accent1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Processeur :</a:t>
            </a:r>
            <a:r>
              <a:t> 4vCPUs</a:t>
            </a:r>
          </a:p>
        </p:txBody>
      </p:sp>
      <p:sp>
        <p:nvSpPr>
          <p:cNvPr id="497" name="RAM : 15GB"/>
          <p:cNvSpPr txBox="1"/>
          <p:nvPr/>
        </p:nvSpPr>
        <p:spPr>
          <a:xfrm>
            <a:off x="5995855" y="8403036"/>
            <a:ext cx="2470201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rPr>
                <a:solidFill>
                  <a:schemeClr val="accent4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RAM :</a:t>
            </a:r>
            <a:r>
              <a:rPr>
                <a:solidFill>
                  <a:schemeClr val="accent4"/>
                </a:solidFill>
              </a:rPr>
              <a:t> </a:t>
            </a:r>
            <a:r>
              <a:t>15GB</a:t>
            </a:r>
          </a:p>
        </p:txBody>
      </p:sp>
      <p:sp>
        <p:nvSpPr>
          <p:cNvPr id="498" name="Disque Dur : 100GB"/>
          <p:cNvSpPr txBox="1"/>
          <p:nvPr/>
        </p:nvSpPr>
        <p:spPr>
          <a:xfrm>
            <a:off x="15297102" y="4682157"/>
            <a:ext cx="4106292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rPr>
                <a:solidFill>
                  <a:srgbClr val="929292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Disque Dur :</a:t>
            </a:r>
            <a:r>
              <a:t> 100GB</a:t>
            </a:r>
          </a:p>
        </p:txBody>
      </p:sp>
      <p:sp>
        <p:nvSpPr>
          <p:cNvPr id="499" name="Système : Linux"/>
          <p:cNvSpPr txBox="1"/>
          <p:nvPr/>
        </p:nvSpPr>
        <p:spPr>
          <a:xfrm>
            <a:off x="15714005" y="8403036"/>
            <a:ext cx="3272486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rPr>
                <a:solidFill>
                  <a:schemeClr val="accent5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Système :</a:t>
            </a:r>
            <a:r>
              <a:rPr>
                <a:solidFill>
                  <a:schemeClr val="accent1"/>
                </a:solidFill>
                <a:latin typeface="Canela Text Bold"/>
                <a:ea typeface="Canela Text Bold"/>
                <a:cs typeface="Canela Text Bold"/>
                <a:sym typeface="Canela Text Bold"/>
              </a:rPr>
              <a:t> </a:t>
            </a:r>
            <a:r>
              <a:t>Linux</a:t>
            </a:r>
          </a:p>
        </p:txBody>
      </p:sp>
      <p:sp>
        <p:nvSpPr>
          <p:cNvPr id="500" name="Environnement : Python3, TensorFlow 2.2.0"/>
          <p:cNvSpPr txBox="1"/>
          <p:nvPr/>
        </p:nvSpPr>
        <p:spPr>
          <a:xfrm>
            <a:off x="7703286" y="9817100"/>
            <a:ext cx="8977428" cy="744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4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Environnement :</a:t>
            </a:r>
            <a:r>
              <a:rPr>
                <a:solidFill>
                  <a:schemeClr val="accent4"/>
                </a:solidFill>
              </a:rPr>
              <a:t> </a:t>
            </a:r>
            <a:r>
              <a:t>Python3, TensorFlow 2.2.0</a:t>
            </a:r>
          </a:p>
        </p:txBody>
      </p:sp>
      <p:sp>
        <p:nvSpPr>
          <p:cNvPr id="50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04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02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03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05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06" name="Environnement et Ressources"/>
          <p:cNvSpPr txBox="1"/>
          <p:nvPr/>
        </p:nvSpPr>
        <p:spPr>
          <a:xfrm>
            <a:off x="6377446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Environnement et Ressources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Hyper-parametres.png" descr="Hyper-paramet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8248" y="4174070"/>
            <a:ext cx="13747504" cy="8154157"/>
          </a:xfrm>
          <a:prstGeom prst="rect">
            <a:avLst/>
          </a:prstGeom>
          <a:ln w="12700">
            <a:miter lim="400000"/>
          </a:ln>
        </p:spPr>
      </p:pic>
      <p:sp>
        <p:nvSpPr>
          <p:cNvPr id="50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1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1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1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13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14" name="Paramètres d’Évaluation"/>
          <p:cNvSpPr txBox="1"/>
          <p:nvPr/>
        </p:nvSpPr>
        <p:spPr>
          <a:xfrm>
            <a:off x="6086639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Paramètres d’Évaluation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hyperparam_results.png" descr="hyperparam_resul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69146" y="4134416"/>
            <a:ext cx="11245707" cy="8233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7" name="loss_mlp.png" descr="loss_ml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392743" y="6492198"/>
            <a:ext cx="4775201" cy="351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18" name="accu_mlp.png" descr="accu_ml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055" y="6536648"/>
            <a:ext cx="5410201" cy="3429001"/>
          </a:xfrm>
          <a:prstGeom prst="rect">
            <a:avLst/>
          </a:prstGeom>
          <a:ln w="12700">
            <a:miter lim="400000"/>
          </a:ln>
        </p:spPr>
      </p:pic>
      <p:sp>
        <p:nvSpPr>
          <p:cNvPr id="5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2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2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2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23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24" name="Résultats d’Évaluation du MLP"/>
          <p:cNvSpPr txBox="1"/>
          <p:nvPr/>
        </p:nvSpPr>
        <p:spPr>
          <a:xfrm>
            <a:off x="6133441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Résultats d’Évaluation du MLP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rid_search.png" descr="grid_se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6183" y="3300565"/>
            <a:ext cx="10265516" cy="4685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knn_score.png" descr="knn_sco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2964" y="8069777"/>
            <a:ext cx="6566124" cy="480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8" name="matrice_confusionKNN.png" descr="matrice_confusionKN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33348" y="3300565"/>
            <a:ext cx="8547101" cy="8356601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3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3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33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34" name="Résultats d’Évaluation du KNN"/>
          <p:cNvSpPr txBox="1"/>
          <p:nvPr/>
        </p:nvSpPr>
        <p:spPr>
          <a:xfrm>
            <a:off x="6192944" y="709994"/>
            <a:ext cx="21945602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Résultats d’Évaluation du KNN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roup"/>
          <p:cNvGrpSpPr/>
          <p:nvPr/>
        </p:nvGrpSpPr>
        <p:grpSpPr>
          <a:xfrm>
            <a:off x="5413612" y="3543537"/>
            <a:ext cx="13556776" cy="8575106"/>
            <a:chOff x="0" y="0"/>
            <a:chExt cx="13556774" cy="8575105"/>
          </a:xfrm>
        </p:grpSpPr>
        <p:pic>
          <p:nvPicPr>
            <p:cNvPr id="536" name="correcte1.png" descr="correcte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3556775" cy="78673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7" name="Title"/>
            <p:cNvSpPr/>
            <p:nvPr/>
          </p:nvSpPr>
          <p:spPr>
            <a:xfrm>
              <a:off x="0" y="7968934"/>
              <a:ext cx="13556775" cy="60617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100000"/>
                </a:lnSpc>
                <a:defRPr sz="2700">
                  <a:latin typeface="Canela Text Bold"/>
                  <a:ea typeface="Canela Text Bold"/>
                  <a:cs typeface="Canela Text Bold"/>
                  <a:sym typeface="Canela Text Bold"/>
                </a:defRPr>
              </a:lvl1pPr>
            </a:lstStyle>
            <a:p>
              <a:pPr/>
              <a:r>
                <a:t>Cas d’une Prédiction Correcte</a:t>
              </a:r>
            </a:p>
          </p:txBody>
        </p:sp>
      </p:grpSp>
      <p:sp>
        <p:nvSpPr>
          <p:cNvPr id="53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4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4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4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43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44" name="Résultats du Couple CNN-KNN"/>
          <p:cNvSpPr txBox="1"/>
          <p:nvPr/>
        </p:nvSpPr>
        <p:spPr>
          <a:xfrm>
            <a:off x="6259149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Résultats du Couple CNN-KNN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Group"/>
          <p:cNvGrpSpPr/>
          <p:nvPr/>
        </p:nvGrpSpPr>
        <p:grpSpPr>
          <a:xfrm>
            <a:off x="4836479" y="4004131"/>
            <a:ext cx="14711042" cy="7653919"/>
            <a:chOff x="0" y="0"/>
            <a:chExt cx="14711041" cy="7653918"/>
          </a:xfrm>
        </p:grpSpPr>
        <p:pic>
          <p:nvPicPr>
            <p:cNvPr id="546" name="fausse1.png" descr="fausse1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711042" cy="69461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47" name="Title"/>
            <p:cNvSpPr/>
            <p:nvPr/>
          </p:nvSpPr>
          <p:spPr>
            <a:xfrm>
              <a:off x="0" y="7047747"/>
              <a:ext cx="14711042" cy="606172"/>
            </a:xfrm>
            <a:prstGeom prst="roundRect">
              <a:avLst>
                <a:gd name="adj" fmla="val 0"/>
              </a:avLst>
            </a:prstGeom>
            <a:solidFill>
              <a:srgbClr val="000000">
                <a:alpha val="0"/>
              </a:srgb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defTabSz="825500">
                <a:lnSpc>
                  <a:spcPct val="100000"/>
                </a:lnSpc>
                <a:defRPr sz="2700">
                  <a:latin typeface="Canela Text Bold"/>
                  <a:ea typeface="Canela Text Bold"/>
                  <a:cs typeface="Canela Text Bold"/>
                  <a:sym typeface="Canela Text Bold"/>
                </a:defRPr>
              </a:lvl1pPr>
            </a:lstStyle>
            <a:p>
              <a:pPr/>
              <a:r>
                <a:t>Cas d’une Fausse Prédiction</a:t>
              </a:r>
            </a:p>
          </p:txBody>
        </p:sp>
      </p:grpSp>
      <p:sp>
        <p:nvSpPr>
          <p:cNvPr id="5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52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5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5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53" name="Implémentation"/>
          <p:cNvSpPr txBox="1"/>
          <p:nvPr/>
        </p:nvSpPr>
        <p:spPr>
          <a:xfrm>
            <a:off x="-6409576" y="75491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Implémentation</a:t>
            </a:r>
          </a:p>
        </p:txBody>
      </p:sp>
      <p:sp>
        <p:nvSpPr>
          <p:cNvPr id="554" name="Résultats du Couple CNN-KNN"/>
          <p:cNvSpPr txBox="1"/>
          <p:nvPr/>
        </p:nvSpPr>
        <p:spPr>
          <a:xfrm>
            <a:off x="6259149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Résultats du Couple CNN-KNN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lide Number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7" name="Conclusion et Persp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Conclusion et Perspectives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Industriel"/>
          <p:cNvGrpSpPr/>
          <p:nvPr/>
        </p:nvGrpSpPr>
        <p:grpSpPr>
          <a:xfrm>
            <a:off x="3414729" y="5465621"/>
            <a:ext cx="3343461" cy="1702234"/>
            <a:chOff x="0" y="0"/>
            <a:chExt cx="3343459" cy="1702233"/>
          </a:xfrm>
        </p:grpSpPr>
        <p:sp>
          <p:nvSpPr>
            <p:cNvPr id="170" name="Industriel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Industriel</a:t>
              </a:r>
            </a:p>
          </p:txBody>
        </p:sp>
        <p:pic>
          <p:nvPicPr>
            <p:cNvPr id="169" name="Industriel Industriel" descr="Industriel Industriel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sp>
        <p:nvSpPr>
          <p:cNvPr id="172" name="Plusieurs Domaines :"/>
          <p:cNvSpPr txBox="1"/>
          <p:nvPr/>
        </p:nvSpPr>
        <p:spPr>
          <a:xfrm>
            <a:off x="1469406" y="4033736"/>
            <a:ext cx="3987928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Plusieurs Domaines :</a:t>
            </a:r>
          </a:p>
        </p:txBody>
      </p:sp>
      <p:grpSp>
        <p:nvGrpSpPr>
          <p:cNvPr id="175" name="Médical"/>
          <p:cNvGrpSpPr/>
          <p:nvPr/>
        </p:nvGrpSpPr>
        <p:grpSpPr>
          <a:xfrm>
            <a:off x="8151756" y="5465621"/>
            <a:ext cx="3343461" cy="1702234"/>
            <a:chOff x="0" y="0"/>
            <a:chExt cx="3343459" cy="1702233"/>
          </a:xfrm>
        </p:grpSpPr>
        <p:sp>
          <p:nvSpPr>
            <p:cNvPr id="174" name="Médical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Médical</a:t>
              </a:r>
            </a:p>
          </p:txBody>
        </p:sp>
        <p:pic>
          <p:nvPicPr>
            <p:cNvPr id="173" name="Médical Médical" descr="Médical Médical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grpSp>
        <p:nvGrpSpPr>
          <p:cNvPr id="178" name="Finance"/>
          <p:cNvGrpSpPr/>
          <p:nvPr/>
        </p:nvGrpSpPr>
        <p:grpSpPr>
          <a:xfrm>
            <a:off x="12888783" y="5465621"/>
            <a:ext cx="3343461" cy="1702234"/>
            <a:chOff x="0" y="0"/>
            <a:chExt cx="3343459" cy="1702233"/>
          </a:xfrm>
        </p:grpSpPr>
        <p:sp>
          <p:nvSpPr>
            <p:cNvPr id="177" name="Finance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Finance</a:t>
              </a:r>
            </a:p>
          </p:txBody>
        </p:sp>
        <p:pic>
          <p:nvPicPr>
            <p:cNvPr id="176" name="Finance Finance" descr="Finance Financ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grpSp>
        <p:nvGrpSpPr>
          <p:cNvPr id="181" name="Loisirs"/>
          <p:cNvGrpSpPr/>
          <p:nvPr/>
        </p:nvGrpSpPr>
        <p:grpSpPr>
          <a:xfrm>
            <a:off x="17625809" y="5465621"/>
            <a:ext cx="3343461" cy="1702234"/>
            <a:chOff x="0" y="0"/>
            <a:chExt cx="3343459" cy="1702233"/>
          </a:xfrm>
        </p:grpSpPr>
        <p:sp>
          <p:nvSpPr>
            <p:cNvPr id="180" name="Loisirs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Loisirs</a:t>
              </a:r>
            </a:p>
          </p:txBody>
        </p:sp>
        <p:pic>
          <p:nvPicPr>
            <p:cNvPr id="179" name="Loisirs Loisirs" descr="Loisirs Loisir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sp>
        <p:nvSpPr>
          <p:cNvPr id="182" name="Deux points de vue :"/>
          <p:cNvSpPr txBox="1"/>
          <p:nvPr/>
        </p:nvSpPr>
        <p:spPr>
          <a:xfrm>
            <a:off x="1545987" y="7930449"/>
            <a:ext cx="3834766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Deux points de vue :</a:t>
            </a:r>
          </a:p>
        </p:txBody>
      </p:sp>
      <p:grpSp>
        <p:nvGrpSpPr>
          <p:cNvPr id="185" name="Moyen de simulation"/>
          <p:cNvGrpSpPr/>
          <p:nvPr/>
        </p:nvGrpSpPr>
        <p:grpSpPr>
          <a:xfrm>
            <a:off x="8151757" y="9416215"/>
            <a:ext cx="3343460" cy="1702234"/>
            <a:chOff x="0" y="0"/>
            <a:chExt cx="3343459" cy="1702233"/>
          </a:xfrm>
        </p:grpSpPr>
        <p:sp>
          <p:nvSpPr>
            <p:cNvPr id="184" name="Moyen de simulation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5">
                <a:hueOff val="-208605"/>
                <a:satOff val="22839"/>
                <a:lumOff val="-26624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Moyen de simulation</a:t>
              </a:r>
            </a:p>
          </p:txBody>
        </p:sp>
        <p:pic>
          <p:nvPicPr>
            <p:cNvPr id="183" name="Moyen de simulation Moyen de simulation" descr="Moyen de simulation Moyen de simulatio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grpSp>
        <p:nvGrpSpPr>
          <p:cNvPr id="188" name="Alternative de l’humain"/>
          <p:cNvGrpSpPr/>
          <p:nvPr/>
        </p:nvGrpSpPr>
        <p:grpSpPr>
          <a:xfrm>
            <a:off x="12888783" y="9416215"/>
            <a:ext cx="3343461" cy="1702234"/>
            <a:chOff x="0" y="0"/>
            <a:chExt cx="3343459" cy="1702233"/>
          </a:xfrm>
        </p:grpSpPr>
        <p:sp>
          <p:nvSpPr>
            <p:cNvPr id="187" name="Alternative de l’humain"/>
            <p:cNvSpPr/>
            <p:nvPr/>
          </p:nvSpPr>
          <p:spPr>
            <a:xfrm>
              <a:off x="53881" y="53881"/>
              <a:ext cx="3235698" cy="1594471"/>
            </a:xfrm>
            <a:prstGeom prst="roundRect">
              <a:avLst>
                <a:gd name="adj" fmla="val 11948"/>
              </a:avLst>
            </a:prstGeom>
            <a:solidFill>
              <a:schemeClr val="accent5">
                <a:hueOff val="-208605"/>
                <a:satOff val="22839"/>
                <a:lumOff val="-26624"/>
              </a:schemeClr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Alternative de l’humain</a:t>
              </a:r>
            </a:p>
          </p:txBody>
        </p:sp>
        <p:pic>
          <p:nvPicPr>
            <p:cNvPr id="186" name="Alternative de l’humain Alternative de l’humain" descr="Alternative de l’humain Alternative de l’humain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3343461" cy="1702234"/>
            </a:xfrm>
            <a:prstGeom prst="rect">
              <a:avLst/>
            </a:prstGeom>
            <a:effectLst/>
          </p:spPr>
        </p:pic>
      </p:grp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0" name="Rectangle"/>
          <p:cNvSpPr/>
          <p:nvPr/>
        </p:nvSpPr>
        <p:spPr>
          <a:xfrm>
            <a:off x="-78454" y="3024"/>
            <a:ext cx="24540909" cy="22702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191" name="Contexte"/>
          <p:cNvSpPr txBox="1"/>
          <p:nvPr>
            <p:ph type="title"/>
          </p:nvPr>
        </p:nvSpPr>
        <p:spPr>
          <a:xfrm>
            <a:off x="-6339373" y="34748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Contexte</a:t>
            </a:r>
          </a:p>
        </p:txBody>
      </p:sp>
      <p:sp>
        <p:nvSpPr>
          <p:cNvPr id="192" name="Intelligence artificielle (AI)"/>
          <p:cNvSpPr txBox="1"/>
          <p:nvPr/>
        </p:nvSpPr>
        <p:spPr>
          <a:xfrm>
            <a:off x="6110039" y="721856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Intelligence artificielle (AI)</a:t>
            </a:r>
          </a:p>
        </p:txBody>
      </p:sp>
      <p:sp>
        <p:nvSpPr>
          <p:cNvPr id="193" name="Rectangle"/>
          <p:cNvSpPr/>
          <p:nvPr/>
        </p:nvSpPr>
        <p:spPr>
          <a:xfrm>
            <a:off x="9785087" y="-5187"/>
            <a:ext cx="76799" cy="22866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olution qui explique les résultats obtenus par les réseaux de neurones artificiels.…"/>
          <p:cNvSpPr txBox="1"/>
          <p:nvPr/>
        </p:nvSpPr>
        <p:spPr>
          <a:xfrm>
            <a:off x="1048880" y="4588890"/>
            <a:ext cx="22286241" cy="4538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Solution qui explique les résultats obtenus par les réseaux de neurones artificiels.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Les CNNs sont de plus en plus utilisés dans la reconnaissance d’images et détection d’objets.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Le KNN est l’un des meilleurs algorithmes de classifications d’images.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Bons résultats de métriques d’évaluations.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Interprétation visuelle facile et compréhensible.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3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Une solution qui met l’accent sur les prédictions et leurs explications.</a:t>
            </a:r>
          </a:p>
        </p:txBody>
      </p:sp>
      <p:sp>
        <p:nvSpPr>
          <p:cNvPr id="5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63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61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62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64" name="Conclusion"/>
          <p:cNvSpPr txBox="1"/>
          <p:nvPr>
            <p:ph type="title"/>
          </p:nvPr>
        </p:nvSpPr>
        <p:spPr>
          <a:xfrm>
            <a:off x="-6432977" y="98892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565" name="Synthèse"/>
          <p:cNvSpPr txBox="1"/>
          <p:nvPr/>
        </p:nvSpPr>
        <p:spPr>
          <a:xfrm>
            <a:off x="6414255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Synthèse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Utilisation des détecteurs et descripteurs de points d'intérêts entre la requête et les explications ( SIFT, SURF, FAST ).…"/>
          <p:cNvSpPr txBox="1"/>
          <p:nvPr/>
        </p:nvSpPr>
        <p:spPr>
          <a:xfrm>
            <a:off x="1048880" y="5153278"/>
            <a:ext cx="22286241" cy="3409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Utilisation des détecteurs et descripteurs de points d'intérêts entre la requête et les explications ( SIFT, SURF, FAST ). 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Trouver une paramètrisation qui donne ne garde que les bonnes explications ( un Ratio ).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Test d’autres algorithmes pour l’explication ( K-Means, Decision Tree ).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Appliquer la solution sur un autre type de problème ( Dataset médical ).</a:t>
            </a:r>
          </a:p>
          <a:p>
            <a:pPr marL="471631" indent="-471631" algn="l">
              <a:lnSpc>
                <a:spcPct val="120000"/>
              </a:lnSpc>
              <a:buSzPct val="45000"/>
              <a:buBlip>
                <a:blip r:embed="rId2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Envisager une interface graphique pour une application Desktop ou Web.</a:t>
            </a:r>
          </a:p>
        </p:txBody>
      </p:sp>
      <p:sp>
        <p:nvSpPr>
          <p:cNvPr id="5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71" name="Group"/>
          <p:cNvGrpSpPr/>
          <p:nvPr/>
        </p:nvGrpSpPr>
        <p:grpSpPr>
          <a:xfrm>
            <a:off x="-78455" y="-17049"/>
            <a:ext cx="24540910" cy="2286699"/>
            <a:chOff x="0" y="0"/>
            <a:chExt cx="24540908" cy="2286697"/>
          </a:xfrm>
        </p:grpSpPr>
        <p:sp>
          <p:nvSpPr>
            <p:cNvPr id="569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570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572" name="Conclusion"/>
          <p:cNvSpPr txBox="1"/>
          <p:nvPr/>
        </p:nvSpPr>
        <p:spPr>
          <a:xfrm>
            <a:off x="-6432977" y="98892"/>
            <a:ext cx="21945601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defRPr spc="-84" sz="8400">
                <a:solidFill>
                  <a:srgbClr val="FFFFFF"/>
                </a:solidFill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573" name="Perspectives"/>
          <p:cNvSpPr txBox="1"/>
          <p:nvPr/>
        </p:nvSpPr>
        <p:spPr>
          <a:xfrm>
            <a:off x="6414255" y="70999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Perspectives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"/>
          <p:cNvSpPr txBox="1"/>
          <p:nvPr>
            <p:ph type="sldNum" sz="quarter" idx="4294967295"/>
          </p:nvPr>
        </p:nvSpPr>
        <p:spPr>
          <a:xfrm>
            <a:off x="11991339" y="12684760"/>
            <a:ext cx="40894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6" name="Merc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Merci</a:t>
            </a:r>
          </a:p>
        </p:txBody>
      </p:sp>
      <p:sp>
        <p:nvSpPr>
          <p:cNvPr id="577" name="Rectangle"/>
          <p:cNvSpPr/>
          <p:nvPr/>
        </p:nvSpPr>
        <p:spPr>
          <a:xfrm>
            <a:off x="12107522" y="7555403"/>
            <a:ext cx="168957" cy="6163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anque de transparence.…"/>
          <p:cNvSpPr txBox="1"/>
          <p:nvPr>
            <p:ph type="body" sz="half" idx="1"/>
          </p:nvPr>
        </p:nvSpPr>
        <p:spPr>
          <a:xfrm>
            <a:off x="1217711" y="8061599"/>
            <a:ext cx="21948578" cy="4346446"/>
          </a:xfrm>
          <a:prstGeom prst="rect">
            <a:avLst/>
          </a:prstGeom>
        </p:spPr>
        <p:txBody>
          <a:bodyPr/>
          <a:lstStyle/>
          <a:p>
            <a:pPr/>
            <a:r>
              <a:t>Manque de transparence.</a:t>
            </a:r>
          </a:p>
          <a:p>
            <a:pPr/>
            <a:r>
              <a:t>Logique interne cachée à l’utilisateur.</a:t>
            </a:r>
          </a:p>
          <a:p>
            <a:pPr/>
            <a:r>
              <a:t>Mauvaise interprétation des résultats.</a:t>
            </a:r>
          </a:p>
          <a:p>
            <a:pPr/>
            <a:r>
              <a:t>Manque de confiance.</a:t>
            </a:r>
          </a:p>
        </p:txBody>
      </p:sp>
      <p:sp>
        <p:nvSpPr>
          <p:cNvPr id="196" name="?"/>
          <p:cNvSpPr/>
          <p:nvPr/>
        </p:nvSpPr>
        <p:spPr>
          <a:xfrm>
            <a:off x="10418059" y="4418149"/>
            <a:ext cx="4096237" cy="17272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130300">
              <a:lnSpc>
                <a:spcPct val="100000"/>
              </a:lnSpc>
              <a:defRPr b="1" sz="11200">
                <a:solidFill>
                  <a:schemeClr val="accent5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?</a:t>
            </a:r>
          </a:p>
        </p:txBody>
      </p:sp>
      <p:grpSp>
        <p:nvGrpSpPr>
          <p:cNvPr id="199" name="Données"/>
          <p:cNvGrpSpPr/>
          <p:nvPr/>
        </p:nvGrpSpPr>
        <p:grpSpPr>
          <a:xfrm>
            <a:off x="5218093" y="4811562"/>
            <a:ext cx="3476386" cy="940376"/>
            <a:chOff x="0" y="0"/>
            <a:chExt cx="3476385" cy="940375"/>
          </a:xfrm>
        </p:grpSpPr>
        <p:sp>
          <p:nvSpPr>
            <p:cNvPr id="198" name="Données"/>
            <p:cNvSpPr/>
            <p:nvPr/>
          </p:nvSpPr>
          <p:spPr>
            <a:xfrm>
              <a:off x="53881" y="53881"/>
              <a:ext cx="3368623" cy="832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Données</a:t>
              </a:r>
            </a:p>
          </p:txBody>
        </p:sp>
        <p:pic>
          <p:nvPicPr>
            <p:cNvPr id="197" name="Données Données" descr="Données Donnée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3476387" cy="940377"/>
            </a:xfrm>
            <a:prstGeom prst="rect">
              <a:avLst/>
            </a:prstGeom>
            <a:effectLst/>
          </p:spPr>
        </p:pic>
      </p:grpSp>
      <p:grpSp>
        <p:nvGrpSpPr>
          <p:cNvPr id="202" name="Résultats"/>
          <p:cNvGrpSpPr/>
          <p:nvPr/>
        </p:nvGrpSpPr>
        <p:grpSpPr>
          <a:xfrm>
            <a:off x="16237875" y="4811562"/>
            <a:ext cx="3476387" cy="940376"/>
            <a:chOff x="0" y="0"/>
            <a:chExt cx="3476385" cy="940375"/>
          </a:xfrm>
        </p:grpSpPr>
        <p:sp>
          <p:nvSpPr>
            <p:cNvPr id="201" name="Résultats"/>
            <p:cNvSpPr/>
            <p:nvPr/>
          </p:nvSpPr>
          <p:spPr>
            <a:xfrm>
              <a:off x="53881" y="53881"/>
              <a:ext cx="3368623" cy="832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1130300">
                <a:lnSpc>
                  <a:spcPct val="100000"/>
                </a:lnSpc>
                <a:defRPr sz="3200"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lvl1pPr>
            </a:lstStyle>
            <a:p>
              <a:pPr/>
              <a:r>
                <a:t>Résultats</a:t>
              </a:r>
            </a:p>
          </p:txBody>
        </p:sp>
        <p:pic>
          <p:nvPicPr>
            <p:cNvPr id="200" name="Résultats Résultats" descr="Résultats Résultats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-1"/>
              <a:ext cx="3476387" cy="940377"/>
            </a:xfrm>
            <a:prstGeom prst="rect">
              <a:avLst/>
            </a:prstGeom>
            <a:effectLst/>
          </p:spPr>
        </p:pic>
      </p:grpSp>
      <p:sp>
        <p:nvSpPr>
          <p:cNvPr id="203" name="Line"/>
          <p:cNvSpPr/>
          <p:nvPr/>
        </p:nvSpPr>
        <p:spPr>
          <a:xfrm>
            <a:off x="8733104" y="5281749"/>
            <a:ext cx="164633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>
            <a:off x="14552921" y="5281749"/>
            <a:ext cx="164632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5" name="Slide Numb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6" name="Rectangle"/>
          <p:cNvSpPr/>
          <p:nvPr/>
        </p:nvSpPr>
        <p:spPr>
          <a:xfrm>
            <a:off x="-78455" y="-13868"/>
            <a:ext cx="24540910" cy="2270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07" name="Rectangle"/>
          <p:cNvSpPr/>
          <p:nvPr/>
        </p:nvSpPr>
        <p:spPr>
          <a:xfrm>
            <a:off x="9785087" y="-22079"/>
            <a:ext cx="76799" cy="228669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08" name="Problématique"/>
          <p:cNvSpPr txBox="1"/>
          <p:nvPr>
            <p:ph type="title"/>
          </p:nvPr>
        </p:nvSpPr>
        <p:spPr>
          <a:xfrm>
            <a:off x="-6245768" y="257670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Problématique </a:t>
            </a:r>
          </a:p>
        </p:txBody>
      </p:sp>
      <p:sp>
        <p:nvSpPr>
          <p:cNvPr id="209" name="Systèmes à Boites Noires (SBN)"/>
          <p:cNvSpPr txBox="1"/>
          <p:nvPr/>
        </p:nvSpPr>
        <p:spPr>
          <a:xfrm>
            <a:off x="5197395" y="704964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Systèmes à Boites Noires (SBN)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rouver des solution qui expliquent les prédictions d’un SBN.…"/>
          <p:cNvSpPr txBox="1"/>
          <p:nvPr>
            <p:ph type="body" sz="quarter" idx="1"/>
          </p:nvPr>
        </p:nvSpPr>
        <p:spPr>
          <a:xfrm>
            <a:off x="1217711" y="4013200"/>
            <a:ext cx="21948578" cy="1918752"/>
          </a:xfrm>
          <a:prstGeom prst="rect">
            <a:avLst/>
          </a:prstGeom>
        </p:spPr>
        <p:txBody>
          <a:bodyPr/>
          <a:lstStyle/>
          <a:p>
            <a:pPr marL="464184" indent="-464184" defTabSz="2072588">
              <a:spcBef>
                <a:spcPts val="2000"/>
              </a:spcBef>
              <a:defRPr sz="3740"/>
            </a:pPr>
            <a:r>
              <a:t>Trouver des solution qui expliquent les prédictions d’un SBN. </a:t>
            </a:r>
          </a:p>
          <a:p>
            <a:pPr marL="464184" indent="-464184" defTabSz="2072588">
              <a:spcBef>
                <a:spcPts val="2000"/>
              </a:spcBef>
              <a:defRPr sz="3740"/>
            </a:pPr>
            <a:r>
              <a:t>Concevoir des modèles interprétables, qui donnent une prédiction accompagnée d’une explication.</a:t>
            </a:r>
          </a:p>
        </p:txBody>
      </p:sp>
      <p:sp>
        <p:nvSpPr>
          <p:cNvPr id="212" name="Expliquer les SBN…"/>
          <p:cNvSpPr txBox="1"/>
          <p:nvPr/>
        </p:nvSpPr>
        <p:spPr>
          <a:xfrm>
            <a:off x="1266034" y="8330909"/>
            <a:ext cx="9870542" cy="4113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4400"/>
            </a:pPr>
            <a:r>
              <a:t>Expliquer les SBN</a:t>
            </a:r>
          </a:p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44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pPr>
            <a:r>
              <a:t>Expliquer les résultats des SBN</a:t>
            </a:r>
          </a:p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4400"/>
            </a:pPr>
            <a:r>
              <a:t>Inspecter des SBN</a:t>
            </a:r>
          </a:p>
          <a:p>
            <a:pPr marL="546100" indent="-546100" algn="l" defTabSz="2438338">
              <a:spcBef>
                <a:spcPts val="2400"/>
              </a:spcBef>
              <a:buSzPct val="150000"/>
              <a:buChar char="•"/>
              <a:defRPr sz="4400"/>
            </a:pPr>
            <a:r>
              <a:t>Concevoir des Boites Transparentes</a:t>
            </a:r>
          </a:p>
        </p:txBody>
      </p:sp>
      <p:sp>
        <p:nvSpPr>
          <p:cNvPr id="213" name="Quatre Méthodes d’Explications"/>
          <p:cNvSpPr txBox="1"/>
          <p:nvPr/>
        </p:nvSpPr>
        <p:spPr>
          <a:xfrm>
            <a:off x="581929" y="6664324"/>
            <a:ext cx="8898637" cy="93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Quatre Méthodes d’Explications</a:t>
            </a:r>
          </a:p>
        </p:txBody>
      </p:sp>
      <p:sp>
        <p:nvSpPr>
          <p:cNvPr id="214" name="Dingbat Tick"/>
          <p:cNvSpPr/>
          <p:nvPr/>
        </p:nvSpPr>
        <p:spPr>
          <a:xfrm>
            <a:off x="9786142" y="9582579"/>
            <a:ext cx="638661" cy="6068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fill="norm" stroke="1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5">
              <a:hueOff val="-208605"/>
              <a:satOff val="22839"/>
              <a:lumOff val="-2662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</a:p>
        </p:txBody>
      </p:sp>
      <p:sp>
        <p:nvSpPr>
          <p:cNvPr id="215" name="Slide Numb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Group"/>
          <p:cNvGrpSpPr/>
          <p:nvPr/>
        </p:nvGrpSpPr>
        <p:grpSpPr>
          <a:xfrm>
            <a:off x="-78455" y="-5187"/>
            <a:ext cx="24540910" cy="2286698"/>
            <a:chOff x="0" y="0"/>
            <a:chExt cx="24540908" cy="2286697"/>
          </a:xfrm>
        </p:grpSpPr>
        <p:sp>
          <p:nvSpPr>
            <p:cNvPr id="216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17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19" name="Objectif"/>
          <p:cNvSpPr txBox="1"/>
          <p:nvPr>
            <p:ph type="title"/>
          </p:nvPr>
        </p:nvSpPr>
        <p:spPr>
          <a:xfrm>
            <a:off x="-6245768" y="274562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Objectif</a:t>
            </a:r>
          </a:p>
        </p:txBody>
      </p:sp>
      <p:sp>
        <p:nvSpPr>
          <p:cNvPr id="220" name="Intelligence Artificielle eXplicable (XAI)"/>
          <p:cNvSpPr txBox="1"/>
          <p:nvPr/>
        </p:nvSpPr>
        <p:spPr>
          <a:xfrm>
            <a:off x="6086639" y="721856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Intelligence Artificielle eXplicable (XAI)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137;p21" descr="Google Shape;137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4210" y="3275302"/>
            <a:ext cx="13045938" cy="6606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Google Shape;139;p21"/>
          <p:cNvSpPr txBox="1"/>
          <p:nvPr/>
        </p:nvSpPr>
        <p:spPr>
          <a:xfrm>
            <a:off x="241496" y="5917550"/>
            <a:ext cx="5785771" cy="132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00000"/>
              </a:lnSpc>
              <a:defRPr sz="30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Réception des signaux d’entrées de l’information à traiter.</a:t>
            </a:r>
          </a:p>
        </p:txBody>
      </p:sp>
      <p:sp>
        <p:nvSpPr>
          <p:cNvPr id="224" name="Google Shape;138;p21"/>
          <p:cNvSpPr txBox="1"/>
          <p:nvPr/>
        </p:nvSpPr>
        <p:spPr>
          <a:xfrm>
            <a:off x="10166527" y="9013933"/>
            <a:ext cx="5366848" cy="132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00000"/>
              </a:lnSpc>
              <a:defRPr sz="30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Au delà de 2 le réseaux résout des problèmes complexes.</a:t>
            </a:r>
          </a:p>
        </p:txBody>
      </p:sp>
      <p:sp>
        <p:nvSpPr>
          <p:cNvPr id="225" name="Google Shape;140;p21"/>
          <p:cNvSpPr txBox="1"/>
          <p:nvPr/>
        </p:nvSpPr>
        <p:spPr>
          <a:xfrm>
            <a:off x="18251640" y="5346050"/>
            <a:ext cx="4800029" cy="246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defTabSz="914400">
              <a:lnSpc>
                <a:spcPct val="100000"/>
              </a:lnSpc>
              <a:defRPr sz="3000">
                <a:solidFill>
                  <a:schemeClr val="accent5">
                    <a:hueOff val="-208605"/>
                    <a:satOff val="22839"/>
                    <a:lumOff val="-26624"/>
                  </a:schemeClr>
                </a:solidFill>
              </a:defRPr>
            </a:lvl1pPr>
          </a:lstStyle>
          <a:p>
            <a:pPr/>
            <a:r>
              <a:t>Production et prédiction des sorties finales issues du traitements des couches cachées.</a:t>
            </a:r>
          </a:p>
        </p:txBody>
      </p:sp>
      <p:sp>
        <p:nvSpPr>
          <p:cNvPr id="226" name="Proposer une nouvelle solution qui permet d’expliquer les résultats obtenus par les RNA"/>
          <p:cNvSpPr txBox="1"/>
          <p:nvPr/>
        </p:nvSpPr>
        <p:spPr>
          <a:xfrm>
            <a:off x="4174652" y="11272326"/>
            <a:ext cx="16605055" cy="66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297872" indent="-297872">
              <a:buSzPct val="45000"/>
              <a:buBlip>
                <a:blip r:embed="rId3"/>
              </a:buBlip>
              <a:defRPr sz="30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pPr/>
            <a:r>
              <a:t>Proposer une nouvelle solution qui permet d’expliquer les résultats obtenus par les RNA</a:t>
            </a:r>
          </a:p>
        </p:txBody>
      </p:sp>
      <p:sp>
        <p:nvSpPr>
          <p:cNvPr id="227" name="Slide Number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0" name="Group"/>
          <p:cNvGrpSpPr/>
          <p:nvPr/>
        </p:nvGrpSpPr>
        <p:grpSpPr>
          <a:xfrm>
            <a:off x="-78455" y="-5187"/>
            <a:ext cx="24540910" cy="2286698"/>
            <a:chOff x="0" y="0"/>
            <a:chExt cx="24540908" cy="2286697"/>
          </a:xfrm>
        </p:grpSpPr>
        <p:sp>
          <p:nvSpPr>
            <p:cNvPr id="228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29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31" name="Objectif"/>
          <p:cNvSpPr txBox="1"/>
          <p:nvPr>
            <p:ph type="title"/>
          </p:nvPr>
        </p:nvSpPr>
        <p:spPr>
          <a:xfrm>
            <a:off x="-6243769" y="274562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Objectif</a:t>
            </a:r>
          </a:p>
        </p:txBody>
      </p:sp>
      <p:sp>
        <p:nvSpPr>
          <p:cNvPr id="232" name="Réseaux de Neurones Artificiels (RNA)"/>
          <p:cNvSpPr txBox="1"/>
          <p:nvPr/>
        </p:nvSpPr>
        <p:spPr>
          <a:xfrm>
            <a:off x="5993034" y="721856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Réseaux de Neurones Artificiels (RNA)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4294967295"/>
          </p:nvPr>
        </p:nvSpPr>
        <p:spPr>
          <a:xfrm>
            <a:off x="1206499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État de l’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État de l’art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onception, développement et implémentation des algorithmes permettant à une machine d'acquérir une certaine capacité pour apprendre sans avoir été explicitement programmée dans ce but (A.Cornuéjols et al., 2002)."/>
          <p:cNvSpPr txBox="1"/>
          <p:nvPr/>
        </p:nvSpPr>
        <p:spPr>
          <a:xfrm>
            <a:off x="1113940" y="4221502"/>
            <a:ext cx="21945601" cy="2227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914400">
              <a:lnSpc>
                <a:spcPct val="115000"/>
              </a:lnSpc>
              <a:buClr>
                <a:srgbClr val="595959"/>
              </a:buClr>
              <a:defRPr sz="3100"/>
            </a:lvl1pPr>
          </a:lstStyle>
          <a:p>
            <a:pPr/>
            <a:r>
              <a:t>Conception, développement et implémentation des algorithmes permettant à une machine d'acquérir une certaine capacité pour apprendre sans avoir été explicitement programmée dans ce but (A.Cornuéjols et al., 2002).</a:t>
            </a:r>
          </a:p>
        </p:txBody>
      </p:sp>
      <p:pic>
        <p:nvPicPr>
          <p:cNvPr id="238" name="Capture d’écran 2021-01-27 à 21.10.13.png" descr="Capture d’écran 2021-01-27 à 21.10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0248" y="5493451"/>
            <a:ext cx="21343504" cy="771615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lide Number"/>
          <p:cNvSpPr txBox="1"/>
          <p:nvPr>
            <p:ph type="sldNum" sz="quarter" idx="4294967295"/>
          </p:nvPr>
        </p:nvSpPr>
        <p:spPr>
          <a:xfrm>
            <a:off x="12061189" y="12684760"/>
            <a:ext cx="261621" cy="44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42" name="Group"/>
          <p:cNvGrpSpPr/>
          <p:nvPr/>
        </p:nvGrpSpPr>
        <p:grpSpPr>
          <a:xfrm>
            <a:off x="-78455" y="-6348"/>
            <a:ext cx="24540910" cy="2286699"/>
            <a:chOff x="0" y="0"/>
            <a:chExt cx="24540908" cy="2286697"/>
          </a:xfrm>
        </p:grpSpPr>
        <p:sp>
          <p:nvSpPr>
            <p:cNvPr id="240" name="Rectangle"/>
            <p:cNvSpPr/>
            <p:nvPr/>
          </p:nvSpPr>
          <p:spPr>
            <a:xfrm>
              <a:off x="0" y="8210"/>
              <a:ext cx="24540909" cy="22702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  <p:sp>
          <p:nvSpPr>
            <p:cNvPr id="241" name="Rectangle"/>
            <p:cNvSpPr/>
            <p:nvPr/>
          </p:nvSpPr>
          <p:spPr>
            <a:xfrm>
              <a:off x="9863541" y="0"/>
              <a:ext cx="76800" cy="22866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30300">
                <a:lnSpc>
                  <a:spcPct val="100000"/>
                </a:lnSpc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</a:p>
          </p:txBody>
        </p:sp>
      </p:grpSp>
      <p:sp>
        <p:nvSpPr>
          <p:cNvPr id="243" name="Apprentissage Automatique"/>
          <p:cNvSpPr txBox="1"/>
          <p:nvPr>
            <p:ph type="title"/>
          </p:nvPr>
        </p:nvSpPr>
        <p:spPr>
          <a:xfrm>
            <a:off x="-6245768" y="349601"/>
            <a:ext cx="21945601" cy="1727201"/>
          </a:xfrm>
          <a:prstGeom prst="rect">
            <a:avLst/>
          </a:prstGeom>
        </p:spPr>
        <p:txBody>
          <a:bodyPr/>
          <a:lstStyle>
            <a:lvl1pPr>
              <a:defRPr spc="-56" sz="5600">
                <a:solidFill>
                  <a:srgbClr val="FFFFFF"/>
                </a:solidFill>
              </a:defRPr>
            </a:lvl1pPr>
          </a:lstStyle>
          <a:p>
            <a:pPr/>
            <a:r>
              <a:t>Apprentissage Automatique</a:t>
            </a:r>
          </a:p>
        </p:txBody>
      </p:sp>
      <p:sp>
        <p:nvSpPr>
          <p:cNvPr id="244" name="Définition"/>
          <p:cNvSpPr txBox="1"/>
          <p:nvPr/>
        </p:nvSpPr>
        <p:spPr>
          <a:xfrm>
            <a:off x="6297249" y="720695"/>
            <a:ext cx="21945603" cy="83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92479">
              <a:lnSpc>
                <a:spcPct val="100000"/>
              </a:lnSpc>
              <a:defRPr spc="-42" sz="4224">
                <a:solidFill>
                  <a:srgbClr val="929292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Définition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